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Impact" charset="1" panose="020B0806030902050204"/>
      <p:regular r:id="rId17"/>
    </p:embeddedFont>
    <p:embeddedFont>
      <p:font typeface="Poppins" charset="1" panose="00000500000000000000"/>
      <p:regular r:id="rId18"/>
    </p:embeddedFont>
    <p:embeddedFont>
      <p:font typeface="Poppins Bold" charset="1" panose="00000800000000000000"/>
      <p:regular r:id="rId19"/>
    </p:embeddedFont>
    <p:embeddedFont>
      <p:font typeface="Canva Sans Bold" charset="1" panose="020B0803030501040103"/>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jpeg>
</file>

<file path=ppt/media/image2.jpe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 Id="rId5" Target="../media/image11.jpeg" Type="http://schemas.openxmlformats.org/officeDocument/2006/relationships/image"/><Relationship Id="rId6" Target="../media/image12.jpeg" Type="http://schemas.openxmlformats.org/officeDocument/2006/relationships/image"/><Relationship Id="rId7" Target="../media/image1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1507140"/>
            <a:ext cx="8988520" cy="2991731"/>
          </a:xfrm>
          <a:prstGeom prst="rect">
            <a:avLst/>
          </a:prstGeom>
        </p:spPr>
        <p:txBody>
          <a:bodyPr anchor="t" rtlCol="false" tIns="0" lIns="0" bIns="0" rIns="0">
            <a:spAutoFit/>
          </a:bodyPr>
          <a:lstStyle/>
          <a:p>
            <a:pPr algn="ctr">
              <a:lnSpc>
                <a:spcPts val="7434"/>
              </a:lnSpc>
            </a:pPr>
            <a:r>
              <a:rPr lang="en-US" sz="7013">
                <a:solidFill>
                  <a:srgbClr val="F097FF"/>
                </a:solidFill>
                <a:latin typeface="Impact"/>
                <a:ea typeface="Impact"/>
                <a:cs typeface="Impact"/>
                <a:sym typeface="Impact"/>
              </a:rPr>
              <a:t> IDENTIFYING EMERGING TRENDS FROM SOCIAL MEDIA POSTS</a:t>
            </a:r>
          </a:p>
        </p:txBody>
      </p:sp>
      <p:sp>
        <p:nvSpPr>
          <p:cNvPr name="TextBox 4" id="4"/>
          <p:cNvSpPr txBox="true"/>
          <p:nvPr/>
        </p:nvSpPr>
        <p:spPr>
          <a:xfrm rot="0">
            <a:off x="1174840" y="6514187"/>
            <a:ext cx="2484732" cy="424815"/>
          </a:xfrm>
          <a:prstGeom prst="rect">
            <a:avLst/>
          </a:prstGeom>
        </p:spPr>
        <p:txBody>
          <a:bodyPr anchor="t" rtlCol="false" tIns="0" lIns="0" bIns="0" rIns="0">
            <a:spAutoFit/>
          </a:bodyPr>
          <a:lstStyle/>
          <a:p>
            <a:pPr algn="l">
              <a:lnSpc>
                <a:spcPts val="3359"/>
              </a:lnSpc>
            </a:pPr>
            <a:r>
              <a:rPr lang="en-US" sz="2400">
                <a:solidFill>
                  <a:srgbClr val="FFFFFF"/>
                </a:solidFill>
                <a:latin typeface="Poppins"/>
                <a:ea typeface="Poppins"/>
                <a:cs typeface="Poppins"/>
                <a:sym typeface="Poppins"/>
              </a:rPr>
              <a:t>Presented by</a:t>
            </a:r>
          </a:p>
        </p:txBody>
      </p:sp>
      <p:sp>
        <p:nvSpPr>
          <p:cNvPr name="TextBox 5" id="5"/>
          <p:cNvSpPr txBox="true"/>
          <p:nvPr/>
        </p:nvSpPr>
        <p:spPr>
          <a:xfrm rot="0">
            <a:off x="3659573" y="6354761"/>
            <a:ext cx="4558687" cy="1778382"/>
          </a:xfrm>
          <a:prstGeom prst="rect">
            <a:avLst/>
          </a:prstGeom>
        </p:spPr>
        <p:txBody>
          <a:bodyPr anchor="t" rtlCol="false" tIns="0" lIns="0" bIns="0" rIns="0">
            <a:spAutoFit/>
          </a:bodyPr>
          <a:lstStyle/>
          <a:p>
            <a:pPr algn="ctr">
              <a:lnSpc>
                <a:spcPts val="3540"/>
              </a:lnSpc>
            </a:pPr>
            <a:r>
              <a:rPr lang="en-US" sz="2528" b="true">
                <a:solidFill>
                  <a:srgbClr val="FFFFFF"/>
                </a:solidFill>
                <a:latin typeface="Poppins Bold"/>
                <a:ea typeface="Poppins Bold"/>
                <a:cs typeface="Poppins Bold"/>
                <a:sym typeface="Poppins Bold"/>
              </a:rPr>
              <a:t>Jubair hossain</a:t>
            </a:r>
          </a:p>
          <a:p>
            <a:pPr algn="ctr">
              <a:lnSpc>
                <a:spcPts val="3540"/>
              </a:lnSpc>
            </a:pPr>
            <a:r>
              <a:rPr lang="en-US" sz="2528" b="true">
                <a:solidFill>
                  <a:srgbClr val="FFFFFF"/>
                </a:solidFill>
                <a:latin typeface="Poppins Bold"/>
                <a:ea typeface="Poppins Bold"/>
                <a:cs typeface="Poppins Bold"/>
                <a:sym typeface="Poppins Bold"/>
              </a:rPr>
              <a:t>Ishrat Mahjeerin Neha </a:t>
            </a:r>
          </a:p>
          <a:p>
            <a:pPr algn="ctr">
              <a:lnSpc>
                <a:spcPts val="3540"/>
              </a:lnSpc>
            </a:pPr>
          </a:p>
          <a:p>
            <a:pPr algn="ctr">
              <a:lnSpc>
                <a:spcPts val="3540"/>
              </a:lnSpc>
            </a:pPr>
          </a:p>
        </p:txBody>
      </p:sp>
      <p:sp>
        <p:nvSpPr>
          <p:cNvPr name="TextBox 6" id="6"/>
          <p:cNvSpPr txBox="true"/>
          <p:nvPr/>
        </p:nvSpPr>
        <p:spPr>
          <a:xfrm rot="0">
            <a:off x="1028700" y="4517921"/>
            <a:ext cx="8696678" cy="756920"/>
          </a:xfrm>
          <a:prstGeom prst="rect">
            <a:avLst/>
          </a:prstGeom>
        </p:spPr>
        <p:txBody>
          <a:bodyPr anchor="t" rtlCol="false" tIns="0" lIns="0" bIns="0" rIns="0">
            <a:spAutoFit/>
          </a:bodyPr>
          <a:lstStyle/>
          <a:p>
            <a:pPr algn="ctr">
              <a:lnSpc>
                <a:spcPts val="2800"/>
              </a:lnSpc>
              <a:spcBef>
                <a:spcPct val="0"/>
              </a:spcBef>
            </a:pPr>
            <a:r>
              <a:rPr lang="en-US" b="true" sz="2800" spc="137">
                <a:solidFill>
                  <a:srgbClr val="000000"/>
                </a:solidFill>
                <a:latin typeface="Poppins Bold"/>
                <a:ea typeface="Poppins Bold"/>
                <a:cs typeface="Poppins Bold"/>
                <a:sym typeface="Poppins Bold"/>
              </a:rPr>
              <a:t> Using Dynamic Clustering to Analyze Diverse Datasets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8518" r="0" b="0"/>
            </a:stretch>
          </a:blipFill>
        </p:spPr>
      </p:sp>
      <p:sp>
        <p:nvSpPr>
          <p:cNvPr name="TextBox 3" id="3"/>
          <p:cNvSpPr txBox="true"/>
          <p:nvPr/>
        </p:nvSpPr>
        <p:spPr>
          <a:xfrm rot="0">
            <a:off x="1028700" y="3463381"/>
            <a:ext cx="7871246" cy="1926792"/>
          </a:xfrm>
          <a:prstGeom prst="rect">
            <a:avLst/>
          </a:prstGeom>
        </p:spPr>
        <p:txBody>
          <a:bodyPr anchor="t" rtlCol="false" tIns="0" lIns="0" bIns="0" rIns="0">
            <a:spAutoFit/>
          </a:bodyPr>
          <a:lstStyle/>
          <a:p>
            <a:pPr algn="l">
              <a:lnSpc>
                <a:spcPts val="12925"/>
              </a:lnSpc>
            </a:pPr>
            <a:r>
              <a:rPr lang="en-US" sz="12193">
                <a:solidFill>
                  <a:srgbClr val="000000"/>
                </a:solidFill>
                <a:latin typeface="Impact"/>
                <a:ea typeface="Impact"/>
                <a:cs typeface="Impact"/>
                <a:sym typeface="Impact"/>
              </a:rPr>
              <a:t>CONCLUSION</a:t>
            </a:r>
          </a:p>
        </p:txBody>
      </p:sp>
      <p:sp>
        <p:nvSpPr>
          <p:cNvPr name="TextBox 4" id="4"/>
          <p:cNvSpPr txBox="true"/>
          <p:nvPr/>
        </p:nvSpPr>
        <p:spPr>
          <a:xfrm rot="0">
            <a:off x="1028700" y="5408657"/>
            <a:ext cx="7050066" cy="2769943"/>
          </a:xfrm>
          <a:prstGeom prst="rect">
            <a:avLst/>
          </a:prstGeom>
        </p:spPr>
        <p:txBody>
          <a:bodyPr anchor="t" rtlCol="false" tIns="0" lIns="0" bIns="0" rIns="0">
            <a:spAutoFit/>
          </a:bodyPr>
          <a:lstStyle/>
          <a:p>
            <a:pPr algn="just">
              <a:lnSpc>
                <a:spcPts val="3118"/>
              </a:lnSpc>
            </a:pPr>
            <a:r>
              <a:rPr lang="en-US" sz="2711">
                <a:solidFill>
                  <a:srgbClr val="000000"/>
                </a:solidFill>
                <a:latin typeface="Poppins"/>
                <a:ea typeface="Poppins"/>
                <a:cs typeface="Poppins"/>
                <a:sym typeface="Poppins"/>
              </a:rPr>
              <a:t>Social media analysis through dynamic clustering reveals emerging trends and topics in real-time. This approach provides valuable insights for businesses, researchers, and decision-makers, enabling proactive strategies in a rapidly evolving digital world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577" r="0" b="-14941"/>
            </a:stretch>
          </a:blipFill>
        </p:spPr>
      </p:sp>
      <p:sp>
        <p:nvSpPr>
          <p:cNvPr name="TextBox 3" id="3"/>
          <p:cNvSpPr txBox="true"/>
          <p:nvPr/>
        </p:nvSpPr>
        <p:spPr>
          <a:xfrm rot="0">
            <a:off x="3313662" y="3378960"/>
            <a:ext cx="11660676" cy="2890554"/>
          </a:xfrm>
          <a:prstGeom prst="rect">
            <a:avLst/>
          </a:prstGeom>
        </p:spPr>
        <p:txBody>
          <a:bodyPr anchor="t" rtlCol="false" tIns="0" lIns="0" bIns="0" rIns="0">
            <a:spAutoFit/>
          </a:bodyPr>
          <a:lstStyle/>
          <a:p>
            <a:pPr algn="ctr">
              <a:lnSpc>
                <a:spcPts val="19402"/>
              </a:lnSpc>
            </a:pPr>
            <a:r>
              <a:rPr lang="en-US" sz="18304">
                <a:solidFill>
                  <a:srgbClr val="F097FF"/>
                </a:solidFill>
                <a:latin typeface="Impact"/>
                <a:ea typeface="Impact"/>
                <a:cs typeface="Impact"/>
                <a:sym typeface="Impact"/>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333" r="0" b="-9333"/>
            </a:stretch>
          </a:blipFill>
        </p:spPr>
      </p:sp>
      <p:sp>
        <p:nvSpPr>
          <p:cNvPr name="TextBox 3" id="3"/>
          <p:cNvSpPr txBox="true"/>
          <p:nvPr/>
        </p:nvSpPr>
        <p:spPr>
          <a:xfrm rot="0">
            <a:off x="1028700" y="1814926"/>
            <a:ext cx="9588126" cy="1709863"/>
          </a:xfrm>
          <a:prstGeom prst="rect">
            <a:avLst/>
          </a:prstGeom>
        </p:spPr>
        <p:txBody>
          <a:bodyPr anchor="t" rtlCol="false" tIns="0" lIns="0" bIns="0" rIns="0">
            <a:spAutoFit/>
          </a:bodyPr>
          <a:lstStyle/>
          <a:p>
            <a:pPr algn="l">
              <a:lnSpc>
                <a:spcPts val="11461"/>
              </a:lnSpc>
            </a:pPr>
            <a:r>
              <a:rPr lang="en-US" sz="10812">
                <a:solidFill>
                  <a:srgbClr val="FFFFFF"/>
                </a:solidFill>
                <a:latin typeface="Impact"/>
                <a:ea typeface="Impact"/>
                <a:cs typeface="Impact"/>
                <a:sym typeface="Impact"/>
              </a:rPr>
              <a:t>INTRODUCTION</a:t>
            </a:r>
          </a:p>
        </p:txBody>
      </p:sp>
      <p:sp>
        <p:nvSpPr>
          <p:cNvPr name="TextBox 4" id="4"/>
          <p:cNvSpPr txBox="true"/>
          <p:nvPr/>
        </p:nvSpPr>
        <p:spPr>
          <a:xfrm rot="0">
            <a:off x="1028700" y="3381914"/>
            <a:ext cx="7581342" cy="5516612"/>
          </a:xfrm>
          <a:prstGeom prst="rect">
            <a:avLst/>
          </a:prstGeom>
        </p:spPr>
        <p:txBody>
          <a:bodyPr anchor="t" rtlCol="false" tIns="0" lIns="0" bIns="0" rIns="0">
            <a:spAutoFit/>
          </a:bodyPr>
          <a:lstStyle/>
          <a:p>
            <a:pPr algn="just">
              <a:lnSpc>
                <a:spcPts val="4853"/>
              </a:lnSpc>
            </a:pPr>
            <a:r>
              <a:rPr lang="en-US" sz="3071" spc="33">
                <a:solidFill>
                  <a:srgbClr val="FFFFFF"/>
                </a:solidFill>
                <a:latin typeface="Poppins"/>
                <a:ea typeface="Poppins"/>
                <a:cs typeface="Poppins"/>
                <a:sym typeface="Poppins"/>
              </a:rPr>
              <a:t>Social media generates massive amounts of data, reflecting trends and opinions in real time. This project aims to collect diverse posts from various platforms and use dynamic clustering to identify emerging topics and patterns. These insights can guide decision-making in an ever-changing digital landscape.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TextBox 3" id="3"/>
          <p:cNvSpPr txBox="true"/>
          <p:nvPr/>
        </p:nvSpPr>
        <p:spPr>
          <a:xfrm rot="0">
            <a:off x="1028700" y="1850186"/>
            <a:ext cx="8539514" cy="3160798"/>
          </a:xfrm>
          <a:prstGeom prst="rect">
            <a:avLst/>
          </a:prstGeom>
        </p:spPr>
        <p:txBody>
          <a:bodyPr anchor="t" rtlCol="false" tIns="0" lIns="0" bIns="0" rIns="0">
            <a:spAutoFit/>
          </a:bodyPr>
          <a:lstStyle/>
          <a:p>
            <a:pPr algn="l">
              <a:lnSpc>
                <a:spcPts val="11461"/>
              </a:lnSpc>
            </a:pPr>
            <a:r>
              <a:rPr lang="en-US" sz="10812">
                <a:solidFill>
                  <a:srgbClr val="FFFFFF"/>
                </a:solidFill>
                <a:latin typeface="Impact"/>
                <a:ea typeface="Impact"/>
                <a:cs typeface="Impact"/>
                <a:sym typeface="Impact"/>
              </a:rPr>
              <a:t>PROBLEM STATEMENT</a:t>
            </a:r>
          </a:p>
        </p:txBody>
      </p:sp>
      <p:sp>
        <p:nvSpPr>
          <p:cNvPr name="TextBox 4" id="4"/>
          <p:cNvSpPr txBox="true"/>
          <p:nvPr/>
        </p:nvSpPr>
        <p:spPr>
          <a:xfrm rot="0">
            <a:off x="1028700" y="5445668"/>
            <a:ext cx="6839982" cy="3608023"/>
          </a:xfrm>
          <a:prstGeom prst="rect">
            <a:avLst/>
          </a:prstGeom>
        </p:spPr>
        <p:txBody>
          <a:bodyPr anchor="t" rtlCol="false" tIns="0" lIns="0" bIns="0" rIns="0">
            <a:spAutoFit/>
          </a:bodyPr>
          <a:lstStyle/>
          <a:p>
            <a:pPr algn="just">
              <a:lnSpc>
                <a:spcPts val="3217"/>
              </a:lnSpc>
            </a:pPr>
            <a:r>
              <a:rPr lang="en-US" sz="2797" b="true">
                <a:solidFill>
                  <a:srgbClr val="FFFFFF"/>
                </a:solidFill>
                <a:latin typeface="Poppins Bold"/>
                <a:ea typeface="Poppins Bold"/>
                <a:cs typeface="Poppins Bold"/>
                <a:sym typeface="Poppins Bold"/>
              </a:rPr>
              <a:t>Challenges:</a:t>
            </a:r>
          </a:p>
          <a:p>
            <a:pPr algn="just">
              <a:lnSpc>
                <a:spcPts val="3217"/>
              </a:lnSpc>
            </a:pPr>
          </a:p>
          <a:p>
            <a:pPr algn="just" marL="604022" indent="-302011" lvl="1">
              <a:lnSpc>
                <a:spcPts val="3217"/>
              </a:lnSpc>
              <a:buFont typeface="Arial"/>
              <a:buChar char="•"/>
            </a:pPr>
            <a:r>
              <a:rPr lang="en-US" sz="2797">
                <a:solidFill>
                  <a:srgbClr val="FFFFFF"/>
                </a:solidFill>
                <a:latin typeface="Poppins"/>
                <a:ea typeface="Poppins"/>
                <a:cs typeface="Poppins"/>
                <a:sym typeface="Poppins"/>
              </a:rPr>
              <a:t>Vast and unstructured social media data.</a:t>
            </a:r>
          </a:p>
          <a:p>
            <a:pPr algn="just" marL="604022" indent="-302011" lvl="1">
              <a:lnSpc>
                <a:spcPts val="3217"/>
              </a:lnSpc>
              <a:buFont typeface="Arial"/>
              <a:buChar char="•"/>
            </a:pPr>
            <a:r>
              <a:rPr lang="en-US" sz="2797">
                <a:solidFill>
                  <a:srgbClr val="FFFFFF"/>
                </a:solidFill>
                <a:latin typeface="Poppins"/>
                <a:ea typeface="Poppins"/>
                <a:cs typeface="Poppins"/>
                <a:sym typeface="Poppins"/>
              </a:rPr>
              <a:t>Rapidly changing trends and topics.</a:t>
            </a:r>
          </a:p>
          <a:p>
            <a:pPr algn="just" marL="604022" indent="-302011" lvl="1">
              <a:lnSpc>
                <a:spcPts val="3217"/>
              </a:lnSpc>
              <a:buFont typeface="Arial"/>
              <a:buChar char="•"/>
            </a:pPr>
            <a:r>
              <a:rPr lang="en-US" sz="2797">
                <a:solidFill>
                  <a:srgbClr val="FFFFFF"/>
                </a:solidFill>
                <a:latin typeface="Poppins"/>
                <a:ea typeface="Poppins"/>
                <a:cs typeface="Poppins"/>
                <a:sym typeface="Poppins"/>
              </a:rPr>
              <a:t>Need for dynamic, scalable analytical models.</a:t>
            </a:r>
          </a:p>
          <a:p>
            <a:pPr algn="just">
              <a:lnSpc>
                <a:spcPts val="2975"/>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88000">
            <a:off x="-742042" y="-1481341"/>
            <a:ext cx="19772085" cy="13249682"/>
          </a:xfrm>
          <a:custGeom>
            <a:avLst/>
            <a:gdLst/>
            <a:ahLst/>
            <a:cxnLst/>
            <a:rect r="r" b="b" t="t" l="l"/>
            <a:pathLst>
              <a:path h="13249682" w="19772085">
                <a:moveTo>
                  <a:pt x="0" y="3112791"/>
                </a:moveTo>
                <a:lnTo>
                  <a:pt x="18021139" y="0"/>
                </a:lnTo>
                <a:lnTo>
                  <a:pt x="19772084" y="10136891"/>
                </a:lnTo>
                <a:lnTo>
                  <a:pt x="1750945" y="13249682"/>
                </a:lnTo>
                <a:lnTo>
                  <a:pt x="0" y="3112791"/>
                </a:lnTo>
                <a:close/>
              </a:path>
            </a:pathLst>
          </a:custGeom>
          <a:blipFill>
            <a:blip r:embed="rId2"/>
            <a:stretch>
              <a:fillRect l="-76454" t="-72127" r="-41367" b="-44842"/>
            </a:stretch>
          </a:blipFill>
        </p:spPr>
      </p:sp>
      <p:grpSp>
        <p:nvGrpSpPr>
          <p:cNvPr name="Group 3" id="3"/>
          <p:cNvGrpSpPr/>
          <p:nvPr/>
        </p:nvGrpSpPr>
        <p:grpSpPr>
          <a:xfrm rot="0">
            <a:off x="16005991" y="3500190"/>
            <a:ext cx="2028107" cy="1965345"/>
            <a:chOff x="0" y="0"/>
            <a:chExt cx="2704143" cy="2620460"/>
          </a:xfrm>
        </p:grpSpPr>
        <p:grpSp>
          <p:nvGrpSpPr>
            <p:cNvPr name="Group 4" id="4"/>
            <p:cNvGrpSpPr/>
            <p:nvPr/>
          </p:nvGrpSpPr>
          <p:grpSpPr>
            <a:xfrm rot="0">
              <a:off x="0" y="0"/>
              <a:ext cx="2704143" cy="2620460"/>
              <a:chOff x="0" y="0"/>
              <a:chExt cx="838756" cy="812800"/>
            </a:xfrm>
          </p:grpSpPr>
          <p:sp>
            <p:nvSpPr>
              <p:cNvPr name="Freeform 5" id="5"/>
              <p:cNvSpPr/>
              <p:nvPr/>
            </p:nvSpPr>
            <p:spPr>
              <a:xfrm flipH="false" flipV="false" rot="0">
                <a:off x="0" y="0"/>
                <a:ext cx="838756" cy="812800"/>
              </a:xfrm>
              <a:custGeom>
                <a:avLst/>
                <a:gdLst/>
                <a:ahLst/>
                <a:cxnLst/>
                <a:rect r="r" b="b" t="t" l="l"/>
                <a:pathLst>
                  <a:path h="812800" w="838756">
                    <a:moveTo>
                      <a:pt x="419378" y="0"/>
                    </a:moveTo>
                    <a:cubicBezTo>
                      <a:pt x="187762" y="0"/>
                      <a:pt x="0" y="181951"/>
                      <a:pt x="0" y="406400"/>
                    </a:cubicBezTo>
                    <a:cubicBezTo>
                      <a:pt x="0" y="630849"/>
                      <a:pt x="187762" y="812800"/>
                      <a:pt x="419378" y="812800"/>
                    </a:cubicBezTo>
                    <a:cubicBezTo>
                      <a:pt x="650994" y="812800"/>
                      <a:pt x="838756" y="630849"/>
                      <a:pt x="838756" y="406400"/>
                    </a:cubicBezTo>
                    <a:cubicBezTo>
                      <a:pt x="838756" y="181951"/>
                      <a:pt x="650994" y="0"/>
                      <a:pt x="419378" y="0"/>
                    </a:cubicBezTo>
                    <a:close/>
                  </a:path>
                </a:pathLst>
              </a:custGeom>
              <a:solidFill>
                <a:srgbClr val="713396"/>
              </a:solidFill>
            </p:spPr>
          </p:sp>
          <p:sp>
            <p:nvSpPr>
              <p:cNvPr name="TextBox 6" id="6"/>
              <p:cNvSpPr txBox="true"/>
              <p:nvPr/>
            </p:nvSpPr>
            <p:spPr>
              <a:xfrm>
                <a:off x="78633" y="95250"/>
                <a:ext cx="681490" cy="641350"/>
              </a:xfrm>
              <a:prstGeom prst="rect">
                <a:avLst/>
              </a:prstGeom>
            </p:spPr>
            <p:txBody>
              <a:bodyPr anchor="ctr" rtlCol="false" tIns="34277" lIns="34277" bIns="34277" rIns="34277"/>
              <a:lstStyle/>
              <a:p>
                <a:pPr algn="ctr">
                  <a:lnSpc>
                    <a:spcPts val="2400"/>
                  </a:lnSpc>
                </a:pPr>
              </a:p>
            </p:txBody>
          </p:sp>
        </p:grpSp>
        <p:sp>
          <p:nvSpPr>
            <p:cNvPr name="TextBox 7" id="7"/>
            <p:cNvSpPr txBox="true"/>
            <p:nvPr/>
          </p:nvSpPr>
          <p:spPr>
            <a:xfrm rot="0">
              <a:off x="325656" y="874337"/>
              <a:ext cx="2052832" cy="435893"/>
            </a:xfrm>
            <a:prstGeom prst="rect">
              <a:avLst/>
            </a:prstGeom>
          </p:spPr>
          <p:txBody>
            <a:bodyPr anchor="t" rtlCol="false" tIns="0" lIns="0" bIns="0" rIns="0">
              <a:spAutoFit/>
            </a:bodyPr>
            <a:lstStyle/>
            <a:p>
              <a:pPr algn="ctr">
                <a:lnSpc>
                  <a:spcPts val="2664"/>
                </a:lnSpc>
              </a:pPr>
              <a:r>
                <a:rPr lang="en-US" sz="1903" b="true">
                  <a:solidFill>
                    <a:srgbClr val="FFFFFF"/>
                  </a:solidFill>
                  <a:latin typeface="Poppins Bold"/>
                  <a:ea typeface="Poppins Bold"/>
                  <a:cs typeface="Poppins Bold"/>
                  <a:sym typeface="Poppins Bold"/>
                </a:rPr>
                <a:t>Instagram</a:t>
              </a:r>
            </a:p>
          </p:txBody>
        </p:sp>
      </p:grpSp>
      <p:sp>
        <p:nvSpPr>
          <p:cNvPr name="TextBox 8" id="8"/>
          <p:cNvSpPr txBox="true"/>
          <p:nvPr/>
        </p:nvSpPr>
        <p:spPr>
          <a:xfrm rot="0">
            <a:off x="4004233" y="727473"/>
            <a:ext cx="8539514" cy="2433816"/>
          </a:xfrm>
          <a:prstGeom prst="rect">
            <a:avLst/>
          </a:prstGeom>
        </p:spPr>
        <p:txBody>
          <a:bodyPr anchor="t" rtlCol="false" tIns="0" lIns="0" bIns="0" rIns="0">
            <a:spAutoFit/>
          </a:bodyPr>
          <a:lstStyle/>
          <a:p>
            <a:pPr algn="ctr">
              <a:lnSpc>
                <a:spcPts val="8812"/>
              </a:lnSpc>
            </a:pPr>
            <a:r>
              <a:rPr lang="en-US" sz="8313">
                <a:solidFill>
                  <a:srgbClr val="FFFFFF"/>
                </a:solidFill>
                <a:latin typeface="Impact"/>
                <a:ea typeface="Impact"/>
                <a:cs typeface="Impact"/>
                <a:sym typeface="Impact"/>
              </a:rPr>
              <a:t>DATA COLLECTION STRATEGY</a:t>
            </a:r>
          </a:p>
        </p:txBody>
      </p:sp>
      <p:grpSp>
        <p:nvGrpSpPr>
          <p:cNvPr name="Group 9" id="9"/>
          <p:cNvGrpSpPr/>
          <p:nvPr/>
        </p:nvGrpSpPr>
        <p:grpSpPr>
          <a:xfrm rot="0">
            <a:off x="16005991" y="1195944"/>
            <a:ext cx="2028107" cy="1965345"/>
            <a:chOff x="0" y="0"/>
            <a:chExt cx="2704143" cy="2620460"/>
          </a:xfrm>
        </p:grpSpPr>
        <p:grpSp>
          <p:nvGrpSpPr>
            <p:cNvPr name="Group 10" id="10"/>
            <p:cNvGrpSpPr/>
            <p:nvPr/>
          </p:nvGrpSpPr>
          <p:grpSpPr>
            <a:xfrm rot="0">
              <a:off x="0" y="0"/>
              <a:ext cx="2704143" cy="2620460"/>
              <a:chOff x="0" y="0"/>
              <a:chExt cx="838756" cy="812800"/>
            </a:xfrm>
          </p:grpSpPr>
          <p:sp>
            <p:nvSpPr>
              <p:cNvPr name="Freeform 11" id="11"/>
              <p:cNvSpPr/>
              <p:nvPr/>
            </p:nvSpPr>
            <p:spPr>
              <a:xfrm flipH="false" flipV="false" rot="0">
                <a:off x="0" y="0"/>
                <a:ext cx="838756" cy="812800"/>
              </a:xfrm>
              <a:custGeom>
                <a:avLst/>
                <a:gdLst/>
                <a:ahLst/>
                <a:cxnLst/>
                <a:rect r="r" b="b" t="t" l="l"/>
                <a:pathLst>
                  <a:path h="812800" w="838756">
                    <a:moveTo>
                      <a:pt x="419378" y="0"/>
                    </a:moveTo>
                    <a:cubicBezTo>
                      <a:pt x="187762" y="0"/>
                      <a:pt x="0" y="181951"/>
                      <a:pt x="0" y="406400"/>
                    </a:cubicBezTo>
                    <a:cubicBezTo>
                      <a:pt x="0" y="630849"/>
                      <a:pt x="187762" y="812800"/>
                      <a:pt x="419378" y="812800"/>
                    </a:cubicBezTo>
                    <a:cubicBezTo>
                      <a:pt x="650994" y="812800"/>
                      <a:pt x="838756" y="630849"/>
                      <a:pt x="838756" y="406400"/>
                    </a:cubicBezTo>
                    <a:cubicBezTo>
                      <a:pt x="838756" y="181951"/>
                      <a:pt x="650994" y="0"/>
                      <a:pt x="419378" y="0"/>
                    </a:cubicBezTo>
                    <a:close/>
                  </a:path>
                </a:pathLst>
              </a:custGeom>
              <a:solidFill>
                <a:srgbClr val="713396"/>
              </a:solidFill>
            </p:spPr>
          </p:sp>
          <p:sp>
            <p:nvSpPr>
              <p:cNvPr name="TextBox 12" id="12"/>
              <p:cNvSpPr txBox="true"/>
              <p:nvPr/>
            </p:nvSpPr>
            <p:spPr>
              <a:xfrm>
                <a:off x="78633" y="95250"/>
                <a:ext cx="681490" cy="641350"/>
              </a:xfrm>
              <a:prstGeom prst="rect">
                <a:avLst/>
              </a:prstGeom>
            </p:spPr>
            <p:txBody>
              <a:bodyPr anchor="ctr" rtlCol="false" tIns="34277" lIns="34277" bIns="34277" rIns="34277"/>
              <a:lstStyle/>
              <a:p>
                <a:pPr algn="ctr">
                  <a:lnSpc>
                    <a:spcPts val="2400"/>
                  </a:lnSpc>
                </a:pPr>
              </a:p>
            </p:txBody>
          </p:sp>
        </p:grpSp>
        <p:sp>
          <p:nvSpPr>
            <p:cNvPr name="TextBox 13" id="13"/>
            <p:cNvSpPr txBox="true"/>
            <p:nvPr/>
          </p:nvSpPr>
          <p:spPr>
            <a:xfrm rot="0">
              <a:off x="503674" y="842103"/>
              <a:ext cx="1696796" cy="435893"/>
            </a:xfrm>
            <a:prstGeom prst="rect">
              <a:avLst/>
            </a:prstGeom>
          </p:spPr>
          <p:txBody>
            <a:bodyPr anchor="t" rtlCol="false" tIns="0" lIns="0" bIns="0" rIns="0">
              <a:spAutoFit/>
            </a:bodyPr>
            <a:lstStyle/>
            <a:p>
              <a:pPr algn="ctr">
                <a:lnSpc>
                  <a:spcPts val="2664"/>
                </a:lnSpc>
              </a:pPr>
              <a:r>
                <a:rPr lang="en-US" sz="1903" b="true">
                  <a:solidFill>
                    <a:srgbClr val="FFFFFF"/>
                  </a:solidFill>
                  <a:latin typeface="Poppins Bold"/>
                  <a:ea typeface="Poppins Bold"/>
                  <a:cs typeface="Poppins Bold"/>
                  <a:sym typeface="Poppins Bold"/>
                </a:rPr>
                <a:t>Twitter</a:t>
              </a:r>
            </a:p>
          </p:txBody>
        </p:sp>
      </p:grpSp>
      <p:grpSp>
        <p:nvGrpSpPr>
          <p:cNvPr name="Group 14" id="14"/>
          <p:cNvGrpSpPr/>
          <p:nvPr/>
        </p:nvGrpSpPr>
        <p:grpSpPr>
          <a:xfrm rot="0">
            <a:off x="16005991" y="7960594"/>
            <a:ext cx="2028107" cy="1965345"/>
            <a:chOff x="0" y="0"/>
            <a:chExt cx="2704143" cy="2620460"/>
          </a:xfrm>
        </p:grpSpPr>
        <p:grpSp>
          <p:nvGrpSpPr>
            <p:cNvPr name="Group 15" id="15"/>
            <p:cNvGrpSpPr/>
            <p:nvPr/>
          </p:nvGrpSpPr>
          <p:grpSpPr>
            <a:xfrm rot="0">
              <a:off x="0" y="0"/>
              <a:ext cx="2704143" cy="2620460"/>
              <a:chOff x="0" y="0"/>
              <a:chExt cx="838756" cy="812800"/>
            </a:xfrm>
          </p:grpSpPr>
          <p:sp>
            <p:nvSpPr>
              <p:cNvPr name="Freeform 16" id="16"/>
              <p:cNvSpPr/>
              <p:nvPr/>
            </p:nvSpPr>
            <p:spPr>
              <a:xfrm flipH="false" flipV="false" rot="0">
                <a:off x="0" y="0"/>
                <a:ext cx="838756" cy="812800"/>
              </a:xfrm>
              <a:custGeom>
                <a:avLst/>
                <a:gdLst/>
                <a:ahLst/>
                <a:cxnLst/>
                <a:rect r="r" b="b" t="t" l="l"/>
                <a:pathLst>
                  <a:path h="812800" w="838756">
                    <a:moveTo>
                      <a:pt x="419378" y="0"/>
                    </a:moveTo>
                    <a:cubicBezTo>
                      <a:pt x="187762" y="0"/>
                      <a:pt x="0" y="181951"/>
                      <a:pt x="0" y="406400"/>
                    </a:cubicBezTo>
                    <a:cubicBezTo>
                      <a:pt x="0" y="630849"/>
                      <a:pt x="187762" y="812800"/>
                      <a:pt x="419378" y="812800"/>
                    </a:cubicBezTo>
                    <a:cubicBezTo>
                      <a:pt x="650994" y="812800"/>
                      <a:pt x="838756" y="630849"/>
                      <a:pt x="838756" y="406400"/>
                    </a:cubicBezTo>
                    <a:cubicBezTo>
                      <a:pt x="838756" y="181951"/>
                      <a:pt x="650994" y="0"/>
                      <a:pt x="419378" y="0"/>
                    </a:cubicBezTo>
                    <a:close/>
                  </a:path>
                </a:pathLst>
              </a:custGeom>
              <a:solidFill>
                <a:srgbClr val="BF5EA4"/>
              </a:solidFill>
            </p:spPr>
          </p:sp>
          <p:sp>
            <p:nvSpPr>
              <p:cNvPr name="TextBox 17" id="17"/>
              <p:cNvSpPr txBox="true"/>
              <p:nvPr/>
            </p:nvSpPr>
            <p:spPr>
              <a:xfrm>
                <a:off x="78633" y="95250"/>
                <a:ext cx="681490" cy="641350"/>
              </a:xfrm>
              <a:prstGeom prst="rect">
                <a:avLst/>
              </a:prstGeom>
            </p:spPr>
            <p:txBody>
              <a:bodyPr anchor="ctr" rtlCol="false" tIns="34277" lIns="34277" bIns="34277" rIns="34277"/>
              <a:lstStyle/>
              <a:p>
                <a:pPr algn="ctr">
                  <a:lnSpc>
                    <a:spcPts val="2400"/>
                  </a:lnSpc>
                </a:pPr>
              </a:p>
            </p:txBody>
          </p:sp>
        </p:grpSp>
        <p:sp>
          <p:nvSpPr>
            <p:cNvPr name="TextBox 18" id="18"/>
            <p:cNvSpPr txBox="true"/>
            <p:nvPr/>
          </p:nvSpPr>
          <p:spPr>
            <a:xfrm rot="0">
              <a:off x="503674" y="1063708"/>
              <a:ext cx="1696796" cy="435893"/>
            </a:xfrm>
            <a:prstGeom prst="rect">
              <a:avLst/>
            </a:prstGeom>
          </p:spPr>
          <p:txBody>
            <a:bodyPr anchor="t" rtlCol="false" tIns="0" lIns="0" bIns="0" rIns="0">
              <a:spAutoFit/>
            </a:bodyPr>
            <a:lstStyle/>
            <a:p>
              <a:pPr algn="ctr">
                <a:lnSpc>
                  <a:spcPts val="2664"/>
                </a:lnSpc>
              </a:pPr>
              <a:r>
                <a:rPr lang="en-US" sz="1903" b="true">
                  <a:solidFill>
                    <a:srgbClr val="FFFFFF"/>
                  </a:solidFill>
                  <a:latin typeface="Poppins Bold"/>
                  <a:ea typeface="Poppins Bold"/>
                  <a:cs typeface="Poppins Bold"/>
                  <a:sym typeface="Poppins Bold"/>
                </a:rPr>
                <a:t>Reddit</a:t>
              </a:r>
            </a:p>
          </p:txBody>
        </p:sp>
      </p:grpSp>
      <p:grpSp>
        <p:nvGrpSpPr>
          <p:cNvPr name="Group 19" id="19"/>
          <p:cNvGrpSpPr/>
          <p:nvPr/>
        </p:nvGrpSpPr>
        <p:grpSpPr>
          <a:xfrm rot="0">
            <a:off x="16005991" y="5730392"/>
            <a:ext cx="2028107" cy="1965345"/>
            <a:chOff x="0" y="0"/>
            <a:chExt cx="2704143" cy="2620460"/>
          </a:xfrm>
        </p:grpSpPr>
        <p:grpSp>
          <p:nvGrpSpPr>
            <p:cNvPr name="Group 20" id="20"/>
            <p:cNvGrpSpPr/>
            <p:nvPr/>
          </p:nvGrpSpPr>
          <p:grpSpPr>
            <a:xfrm rot="0">
              <a:off x="0" y="0"/>
              <a:ext cx="2704143" cy="2620460"/>
              <a:chOff x="0" y="0"/>
              <a:chExt cx="838756" cy="812800"/>
            </a:xfrm>
          </p:grpSpPr>
          <p:sp>
            <p:nvSpPr>
              <p:cNvPr name="Freeform 21" id="21"/>
              <p:cNvSpPr/>
              <p:nvPr/>
            </p:nvSpPr>
            <p:spPr>
              <a:xfrm flipH="false" flipV="false" rot="0">
                <a:off x="0" y="0"/>
                <a:ext cx="838756" cy="812800"/>
              </a:xfrm>
              <a:custGeom>
                <a:avLst/>
                <a:gdLst/>
                <a:ahLst/>
                <a:cxnLst/>
                <a:rect r="r" b="b" t="t" l="l"/>
                <a:pathLst>
                  <a:path h="812800" w="838756">
                    <a:moveTo>
                      <a:pt x="419378" y="0"/>
                    </a:moveTo>
                    <a:cubicBezTo>
                      <a:pt x="187762" y="0"/>
                      <a:pt x="0" y="181951"/>
                      <a:pt x="0" y="406400"/>
                    </a:cubicBezTo>
                    <a:cubicBezTo>
                      <a:pt x="0" y="630849"/>
                      <a:pt x="187762" y="812800"/>
                      <a:pt x="419378" y="812800"/>
                    </a:cubicBezTo>
                    <a:cubicBezTo>
                      <a:pt x="650994" y="812800"/>
                      <a:pt x="838756" y="630849"/>
                      <a:pt x="838756" y="406400"/>
                    </a:cubicBezTo>
                    <a:cubicBezTo>
                      <a:pt x="838756" y="181951"/>
                      <a:pt x="650994" y="0"/>
                      <a:pt x="419378" y="0"/>
                    </a:cubicBezTo>
                    <a:close/>
                  </a:path>
                </a:pathLst>
              </a:custGeom>
              <a:solidFill>
                <a:srgbClr val="BF5EA4"/>
              </a:solidFill>
            </p:spPr>
          </p:sp>
          <p:sp>
            <p:nvSpPr>
              <p:cNvPr name="TextBox 22" id="22"/>
              <p:cNvSpPr txBox="true"/>
              <p:nvPr/>
            </p:nvSpPr>
            <p:spPr>
              <a:xfrm>
                <a:off x="78633" y="95250"/>
                <a:ext cx="681490" cy="641350"/>
              </a:xfrm>
              <a:prstGeom prst="rect">
                <a:avLst/>
              </a:prstGeom>
            </p:spPr>
            <p:txBody>
              <a:bodyPr anchor="ctr" rtlCol="false" tIns="34277" lIns="34277" bIns="34277" rIns="34277"/>
              <a:lstStyle/>
              <a:p>
                <a:pPr algn="ctr">
                  <a:lnSpc>
                    <a:spcPts val="2400"/>
                  </a:lnSpc>
                </a:pPr>
              </a:p>
            </p:txBody>
          </p:sp>
        </p:grpSp>
        <p:sp>
          <p:nvSpPr>
            <p:cNvPr name="TextBox 23" id="23"/>
            <p:cNvSpPr txBox="true"/>
            <p:nvPr/>
          </p:nvSpPr>
          <p:spPr>
            <a:xfrm rot="0">
              <a:off x="503674" y="1063708"/>
              <a:ext cx="1696796" cy="435893"/>
            </a:xfrm>
            <a:prstGeom prst="rect">
              <a:avLst/>
            </a:prstGeom>
          </p:spPr>
          <p:txBody>
            <a:bodyPr anchor="t" rtlCol="false" tIns="0" lIns="0" bIns="0" rIns="0">
              <a:spAutoFit/>
            </a:bodyPr>
            <a:lstStyle/>
            <a:p>
              <a:pPr algn="ctr">
                <a:lnSpc>
                  <a:spcPts val="2664"/>
                </a:lnSpc>
              </a:pPr>
              <a:r>
                <a:rPr lang="en-US" sz="1903" b="true">
                  <a:solidFill>
                    <a:srgbClr val="FFFFFF"/>
                  </a:solidFill>
                  <a:latin typeface="Poppins Bold"/>
                  <a:ea typeface="Poppins Bold"/>
                  <a:cs typeface="Poppins Bold"/>
                  <a:sym typeface="Poppins Bold"/>
                </a:rPr>
                <a:t>Facebook</a:t>
              </a:r>
            </a:p>
          </p:txBody>
        </p:sp>
      </p:grpSp>
      <p:sp>
        <p:nvSpPr>
          <p:cNvPr name="TextBox 24" id="24"/>
          <p:cNvSpPr txBox="true"/>
          <p:nvPr/>
        </p:nvSpPr>
        <p:spPr>
          <a:xfrm rot="0">
            <a:off x="4367236" y="3692268"/>
            <a:ext cx="11166869" cy="4955284"/>
          </a:xfrm>
          <a:prstGeom prst="rect">
            <a:avLst/>
          </a:prstGeom>
        </p:spPr>
        <p:txBody>
          <a:bodyPr anchor="t" rtlCol="false" tIns="0" lIns="0" bIns="0" rIns="0">
            <a:spAutoFit/>
          </a:bodyPr>
          <a:lstStyle/>
          <a:p>
            <a:pPr algn="l">
              <a:lnSpc>
                <a:spcPts val="4555"/>
              </a:lnSpc>
            </a:pPr>
          </a:p>
          <a:p>
            <a:pPr algn="l" marL="707572" indent="-353786" lvl="1">
              <a:lnSpc>
                <a:spcPts val="5014"/>
              </a:lnSpc>
              <a:buAutoNum type="arabicPeriod" startAt="1"/>
            </a:pPr>
            <a:r>
              <a:rPr lang="en-US" b="true" sz="3277" spc="249">
                <a:solidFill>
                  <a:srgbClr val="FFFFFF"/>
                </a:solidFill>
                <a:latin typeface="Poppins Bold"/>
                <a:ea typeface="Poppins Bold"/>
                <a:cs typeface="Poppins Bold"/>
                <a:sym typeface="Poppins Bold"/>
              </a:rPr>
              <a:t>Use APIs t</a:t>
            </a:r>
            <a:r>
              <a:rPr lang="en-US" b="true" sz="3277" spc="249">
                <a:solidFill>
                  <a:srgbClr val="FFFFFF"/>
                </a:solidFill>
                <a:latin typeface="Poppins Bold"/>
                <a:ea typeface="Poppins Bold"/>
                <a:cs typeface="Poppins Bold"/>
                <a:sym typeface="Poppins Bold"/>
              </a:rPr>
              <a:t>o extract posts (ensure compliance with platform policies).</a:t>
            </a:r>
          </a:p>
          <a:p>
            <a:pPr algn="l" marL="707572" indent="-353786" lvl="1">
              <a:lnSpc>
                <a:spcPts val="5014"/>
              </a:lnSpc>
              <a:buAutoNum type="arabicPeriod" startAt="1"/>
            </a:pPr>
            <a:r>
              <a:rPr lang="en-US" b="true" sz="3277" spc="249">
                <a:solidFill>
                  <a:srgbClr val="FFFFFF"/>
                </a:solidFill>
                <a:latin typeface="Poppins Bold"/>
                <a:ea typeface="Poppins Bold"/>
                <a:cs typeface="Poppins Bold"/>
                <a:sym typeface="Poppins Bold"/>
              </a:rPr>
              <a:t>Apply filters for relevance (keywords, hashtags, geolocation).</a:t>
            </a:r>
          </a:p>
          <a:p>
            <a:pPr algn="l" marL="707572" indent="-353786" lvl="1">
              <a:lnSpc>
                <a:spcPts val="5014"/>
              </a:lnSpc>
              <a:buAutoNum type="arabicPeriod" startAt="1"/>
            </a:pPr>
            <a:r>
              <a:rPr lang="en-US" b="true" sz="3277" spc="249">
                <a:solidFill>
                  <a:srgbClr val="FFFFFF"/>
                </a:solidFill>
                <a:latin typeface="Poppins Bold"/>
                <a:ea typeface="Poppins Bold"/>
                <a:cs typeface="Poppins Bold"/>
                <a:sym typeface="Poppins Bold"/>
              </a:rPr>
              <a:t>Clean data (remove duplicates, handle missing values).</a:t>
            </a:r>
          </a:p>
          <a:p>
            <a:pPr algn="ctr">
              <a:lnSpc>
                <a:spcPts val="5014"/>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210597" y="1028700"/>
            <a:ext cx="5482971" cy="8229600"/>
          </a:xfrm>
          <a:custGeom>
            <a:avLst/>
            <a:gdLst/>
            <a:ahLst/>
            <a:cxnLst/>
            <a:rect r="r" b="b" t="t" l="l"/>
            <a:pathLst>
              <a:path h="8229600" w="5482971">
                <a:moveTo>
                  <a:pt x="0" y="0"/>
                </a:moveTo>
                <a:lnTo>
                  <a:pt x="5482971" y="0"/>
                </a:lnTo>
                <a:lnTo>
                  <a:pt x="5482971"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0">
            <a:off x="13931693" y="1028700"/>
            <a:ext cx="3398036" cy="8229600"/>
          </a:xfrm>
          <a:custGeom>
            <a:avLst/>
            <a:gdLst/>
            <a:ahLst/>
            <a:cxnLst/>
            <a:rect r="r" b="b" t="t" l="l"/>
            <a:pathLst>
              <a:path h="8229600" w="3398036">
                <a:moveTo>
                  <a:pt x="0" y="0"/>
                </a:moveTo>
                <a:lnTo>
                  <a:pt x="3398036" y="0"/>
                </a:lnTo>
                <a:lnTo>
                  <a:pt x="3398036" y="8229600"/>
                </a:lnTo>
                <a:lnTo>
                  <a:pt x="0" y="8229600"/>
                </a:lnTo>
                <a:lnTo>
                  <a:pt x="0" y="0"/>
                </a:lnTo>
                <a:close/>
              </a:path>
            </a:pathLst>
          </a:custGeom>
          <a:blipFill>
            <a:blip r:embed="rId3"/>
            <a:stretch>
              <a:fillRect l="-30678" t="0" r="-30678" b="0"/>
            </a:stretch>
          </a:blipFill>
        </p:spPr>
      </p:sp>
      <p:sp>
        <p:nvSpPr>
          <p:cNvPr name="TextBox 4" id="4"/>
          <p:cNvSpPr txBox="true"/>
          <p:nvPr/>
        </p:nvSpPr>
        <p:spPr>
          <a:xfrm rot="0">
            <a:off x="1029821" y="2083232"/>
            <a:ext cx="6942651" cy="2412988"/>
          </a:xfrm>
          <a:prstGeom prst="rect">
            <a:avLst/>
          </a:prstGeom>
        </p:spPr>
        <p:txBody>
          <a:bodyPr anchor="t" rtlCol="false" tIns="0" lIns="0" bIns="0" rIns="0">
            <a:spAutoFit/>
          </a:bodyPr>
          <a:lstStyle/>
          <a:p>
            <a:pPr algn="l">
              <a:lnSpc>
                <a:spcPts val="8706"/>
              </a:lnSpc>
            </a:pPr>
            <a:r>
              <a:rPr lang="en-US" sz="8213">
                <a:solidFill>
                  <a:srgbClr val="000000"/>
                </a:solidFill>
                <a:latin typeface="Impact"/>
                <a:ea typeface="Impact"/>
                <a:cs typeface="Impact"/>
                <a:sym typeface="Impact"/>
              </a:rPr>
              <a:t>DATA CHARACTERISTICS</a:t>
            </a:r>
          </a:p>
        </p:txBody>
      </p:sp>
      <p:sp>
        <p:nvSpPr>
          <p:cNvPr name="TextBox 5" id="5"/>
          <p:cNvSpPr txBox="true"/>
          <p:nvPr/>
        </p:nvSpPr>
        <p:spPr>
          <a:xfrm rot="0">
            <a:off x="1028700" y="4816729"/>
            <a:ext cx="6691134" cy="5070684"/>
          </a:xfrm>
          <a:prstGeom prst="rect">
            <a:avLst/>
          </a:prstGeom>
        </p:spPr>
        <p:txBody>
          <a:bodyPr anchor="t" rtlCol="false" tIns="0" lIns="0" bIns="0" rIns="0">
            <a:spAutoFit/>
          </a:bodyPr>
          <a:lstStyle/>
          <a:p>
            <a:pPr algn="just">
              <a:lnSpc>
                <a:spcPts val="4021"/>
              </a:lnSpc>
            </a:pPr>
            <a:r>
              <a:rPr lang="en-US" sz="2698">
                <a:solidFill>
                  <a:srgbClr val="000000"/>
                </a:solidFill>
                <a:latin typeface="Poppins"/>
                <a:ea typeface="Poppins"/>
                <a:cs typeface="Poppins"/>
                <a:sym typeface="Poppins"/>
              </a:rPr>
              <a:t>D</a:t>
            </a:r>
            <a:r>
              <a:rPr lang="en-US" sz="2698">
                <a:solidFill>
                  <a:srgbClr val="000000"/>
                </a:solidFill>
                <a:latin typeface="Poppins"/>
                <a:ea typeface="Poppins"/>
                <a:cs typeface="Poppins"/>
                <a:sym typeface="Poppins"/>
              </a:rPr>
              <a:t>ataset Features:</a:t>
            </a:r>
          </a:p>
          <a:p>
            <a:pPr algn="just" marL="582707" indent="-291353" lvl="1">
              <a:lnSpc>
                <a:spcPts val="4021"/>
              </a:lnSpc>
              <a:buFont typeface="Arial"/>
              <a:buChar char="•"/>
            </a:pPr>
            <a:r>
              <a:rPr lang="en-US" sz="2698">
                <a:solidFill>
                  <a:srgbClr val="000000"/>
                </a:solidFill>
                <a:latin typeface="Poppins"/>
                <a:ea typeface="Poppins"/>
                <a:cs typeface="Poppins"/>
                <a:sym typeface="Poppins"/>
              </a:rPr>
              <a:t>Textual data (posts, comments).</a:t>
            </a:r>
          </a:p>
          <a:p>
            <a:pPr algn="just" marL="582707" indent="-291353" lvl="1">
              <a:lnSpc>
                <a:spcPts val="4021"/>
              </a:lnSpc>
              <a:buFont typeface="Arial"/>
              <a:buChar char="•"/>
            </a:pPr>
            <a:r>
              <a:rPr lang="en-US" sz="2698">
                <a:solidFill>
                  <a:srgbClr val="000000"/>
                </a:solidFill>
                <a:latin typeface="Poppins"/>
                <a:ea typeface="Poppins"/>
                <a:cs typeface="Poppins"/>
                <a:sym typeface="Poppins"/>
              </a:rPr>
              <a:t>Metadata (timestamp, platform, user engagement metrics).</a:t>
            </a:r>
          </a:p>
          <a:p>
            <a:pPr algn="just">
              <a:lnSpc>
                <a:spcPts val="4021"/>
              </a:lnSpc>
            </a:pPr>
          </a:p>
          <a:p>
            <a:pPr algn="just">
              <a:lnSpc>
                <a:spcPts val="4021"/>
              </a:lnSpc>
            </a:pPr>
            <a:r>
              <a:rPr lang="en-US" sz="2698">
                <a:solidFill>
                  <a:srgbClr val="000000"/>
                </a:solidFill>
                <a:latin typeface="Poppins"/>
                <a:ea typeface="Poppins"/>
                <a:cs typeface="Poppins"/>
                <a:sym typeface="Poppins"/>
              </a:rPr>
              <a:t>Diversity Factors:</a:t>
            </a:r>
          </a:p>
          <a:p>
            <a:pPr algn="just" marL="582707" indent="-291353" lvl="1">
              <a:lnSpc>
                <a:spcPts val="4021"/>
              </a:lnSpc>
              <a:buFont typeface="Arial"/>
              <a:buChar char="•"/>
            </a:pPr>
            <a:r>
              <a:rPr lang="en-US" sz="2698">
                <a:solidFill>
                  <a:srgbClr val="000000"/>
                </a:solidFill>
                <a:latin typeface="Poppins"/>
                <a:ea typeface="Poppins"/>
                <a:cs typeface="Poppins"/>
                <a:sym typeface="Poppins"/>
              </a:rPr>
              <a:t>Demographics (language, region).</a:t>
            </a:r>
          </a:p>
          <a:p>
            <a:pPr algn="just" marL="582707" indent="-291353" lvl="1">
              <a:lnSpc>
                <a:spcPts val="4021"/>
              </a:lnSpc>
              <a:buFont typeface="Arial"/>
              <a:buChar char="•"/>
            </a:pPr>
            <a:r>
              <a:rPr lang="en-US" sz="2698">
                <a:solidFill>
                  <a:srgbClr val="000000"/>
                </a:solidFill>
                <a:latin typeface="Poppins"/>
                <a:ea typeface="Poppins"/>
                <a:cs typeface="Poppins"/>
                <a:sym typeface="Poppins"/>
              </a:rPr>
              <a:t>Topics (news, entertainment, technology, etc.).</a:t>
            </a:r>
          </a:p>
          <a:p>
            <a:pPr algn="just">
              <a:lnSpc>
                <a:spcPts val="4182"/>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5551107" y="1623207"/>
            <a:ext cx="6942651" cy="2412988"/>
          </a:xfrm>
          <a:prstGeom prst="rect">
            <a:avLst/>
          </a:prstGeom>
        </p:spPr>
        <p:txBody>
          <a:bodyPr anchor="t" rtlCol="false" tIns="0" lIns="0" bIns="0" rIns="0">
            <a:spAutoFit/>
          </a:bodyPr>
          <a:lstStyle/>
          <a:p>
            <a:pPr algn="ctr">
              <a:lnSpc>
                <a:spcPts val="8706"/>
              </a:lnSpc>
            </a:pPr>
            <a:r>
              <a:rPr lang="en-US" sz="8213">
                <a:solidFill>
                  <a:srgbClr val="FFFFFF"/>
                </a:solidFill>
                <a:latin typeface="Impact"/>
                <a:ea typeface="Impact"/>
                <a:cs typeface="Impact"/>
                <a:sym typeface="Impact"/>
              </a:rPr>
              <a:t>DYNAMIC CLUSTERING MODEL</a:t>
            </a:r>
          </a:p>
        </p:txBody>
      </p:sp>
      <p:sp>
        <p:nvSpPr>
          <p:cNvPr name="TextBox 4" id="4"/>
          <p:cNvSpPr txBox="true"/>
          <p:nvPr/>
        </p:nvSpPr>
        <p:spPr>
          <a:xfrm rot="0">
            <a:off x="2573428" y="4361076"/>
            <a:ext cx="12898009" cy="5771101"/>
          </a:xfrm>
          <a:prstGeom prst="rect">
            <a:avLst/>
          </a:prstGeom>
        </p:spPr>
        <p:txBody>
          <a:bodyPr anchor="t" rtlCol="false" tIns="0" lIns="0" bIns="0" rIns="0">
            <a:spAutoFit/>
          </a:bodyPr>
          <a:lstStyle/>
          <a:p>
            <a:pPr algn="just">
              <a:lnSpc>
                <a:spcPts val="3259"/>
              </a:lnSpc>
            </a:pPr>
            <a:r>
              <a:rPr lang="en-US" sz="2834">
                <a:solidFill>
                  <a:srgbClr val="FFFFFF"/>
                </a:solidFill>
                <a:latin typeface="Poppins"/>
                <a:ea typeface="Poppins"/>
                <a:cs typeface="Poppins"/>
                <a:sym typeface="Poppins"/>
              </a:rPr>
              <a:t>Approach:</a:t>
            </a:r>
          </a:p>
          <a:p>
            <a:pPr algn="just" marL="612018" indent="-306009" lvl="1">
              <a:lnSpc>
                <a:spcPts val="3259"/>
              </a:lnSpc>
              <a:buAutoNum type="arabicPeriod" startAt="1"/>
            </a:pPr>
            <a:r>
              <a:rPr lang="en-US" b="true" sz="2834">
                <a:solidFill>
                  <a:srgbClr val="FFFFFF"/>
                </a:solidFill>
                <a:latin typeface="Poppins Bold"/>
                <a:ea typeface="Poppins Bold"/>
                <a:cs typeface="Poppins Bold"/>
                <a:sym typeface="Poppins Bold"/>
              </a:rPr>
              <a:t>Preprocessing:</a:t>
            </a:r>
          </a:p>
          <a:p>
            <a:pPr algn="just" marL="1224036" indent="-408012" lvl="2">
              <a:lnSpc>
                <a:spcPts val="3259"/>
              </a:lnSpc>
              <a:buFont typeface="Arial"/>
              <a:buChar char="⚬"/>
            </a:pPr>
            <a:r>
              <a:rPr lang="en-US" sz="2834">
                <a:solidFill>
                  <a:srgbClr val="FFFFFF"/>
                </a:solidFill>
                <a:latin typeface="Poppins"/>
                <a:ea typeface="Poppins"/>
                <a:cs typeface="Poppins"/>
                <a:sym typeface="Poppins"/>
              </a:rPr>
              <a:t>Tokenization, stop-word removal, and stemming/lemmatization.</a:t>
            </a:r>
          </a:p>
          <a:p>
            <a:pPr algn="just" marL="1224036" indent="-408012" lvl="2">
              <a:lnSpc>
                <a:spcPts val="3259"/>
              </a:lnSpc>
              <a:buFont typeface="Arial"/>
              <a:buChar char="⚬"/>
            </a:pPr>
            <a:r>
              <a:rPr lang="en-US" sz="2834">
                <a:solidFill>
                  <a:srgbClr val="FFFFFF"/>
                </a:solidFill>
                <a:latin typeface="Poppins"/>
                <a:ea typeface="Poppins"/>
                <a:cs typeface="Poppins"/>
                <a:sym typeface="Poppins"/>
              </a:rPr>
              <a:t>Vectorization (TF-IDF, word embeddings).</a:t>
            </a:r>
          </a:p>
          <a:p>
            <a:pPr algn="just" marL="612018" indent="-306009" lvl="1">
              <a:lnSpc>
                <a:spcPts val="3259"/>
              </a:lnSpc>
              <a:buFont typeface="Arial"/>
              <a:buChar char="•"/>
            </a:pPr>
          </a:p>
          <a:p>
            <a:pPr algn="just" marL="612018" indent="-306009" lvl="1">
              <a:lnSpc>
                <a:spcPts val="3259"/>
              </a:lnSpc>
              <a:buAutoNum type="arabicPeriod" startAt="1"/>
            </a:pPr>
            <a:r>
              <a:rPr lang="en-US" sz="2834">
                <a:solidFill>
                  <a:srgbClr val="FFFFFF"/>
                </a:solidFill>
                <a:latin typeface="Poppins"/>
                <a:ea typeface="Poppins"/>
                <a:cs typeface="Poppins"/>
                <a:sym typeface="Poppins"/>
              </a:rPr>
              <a:t>Clustering Algorithm:</a:t>
            </a:r>
          </a:p>
          <a:p>
            <a:pPr algn="just" marL="1224036" indent="-408012" lvl="2">
              <a:lnSpc>
                <a:spcPts val="3259"/>
              </a:lnSpc>
              <a:buFont typeface="Arial"/>
              <a:buChar char="⚬"/>
            </a:pPr>
            <a:r>
              <a:rPr lang="en-US" sz="2834">
                <a:solidFill>
                  <a:srgbClr val="FFFFFF"/>
                </a:solidFill>
                <a:latin typeface="Poppins"/>
                <a:ea typeface="Poppins"/>
                <a:cs typeface="Poppins"/>
                <a:sym typeface="Poppins"/>
              </a:rPr>
              <a:t>K-Means, DBSCAN, or Hierarchical Clustering.</a:t>
            </a:r>
          </a:p>
          <a:p>
            <a:pPr algn="just" marL="1224036" indent="-408012" lvl="2">
              <a:lnSpc>
                <a:spcPts val="3259"/>
              </a:lnSpc>
              <a:buFont typeface="Arial"/>
              <a:buChar char="⚬"/>
            </a:pPr>
            <a:r>
              <a:rPr lang="en-US" sz="2834">
                <a:solidFill>
                  <a:srgbClr val="FFFFFF"/>
                </a:solidFill>
                <a:latin typeface="Poppins"/>
                <a:ea typeface="Poppins"/>
                <a:cs typeface="Poppins"/>
                <a:sym typeface="Poppins"/>
              </a:rPr>
              <a:t>Evaluate optimal cluster numbers using the Elbow Method or Silhouette Score.</a:t>
            </a:r>
          </a:p>
          <a:p>
            <a:pPr algn="just" marL="612018" indent="-306009" lvl="1">
              <a:lnSpc>
                <a:spcPts val="3259"/>
              </a:lnSpc>
              <a:buFont typeface="Arial"/>
              <a:buChar char="•"/>
            </a:pPr>
          </a:p>
          <a:p>
            <a:pPr algn="just" marL="612018" indent="-306009" lvl="1">
              <a:lnSpc>
                <a:spcPts val="3259"/>
              </a:lnSpc>
              <a:buAutoNum type="arabicPeriod" startAt="1"/>
            </a:pPr>
            <a:r>
              <a:rPr lang="en-US" sz="2834">
                <a:solidFill>
                  <a:srgbClr val="FFFFFF"/>
                </a:solidFill>
                <a:latin typeface="Poppins"/>
                <a:ea typeface="Poppins"/>
                <a:cs typeface="Poppins"/>
                <a:sym typeface="Poppins"/>
              </a:rPr>
              <a:t>Dynamic Adjustment:</a:t>
            </a:r>
          </a:p>
          <a:p>
            <a:pPr algn="just" marL="1224036" indent="-408012" lvl="2">
              <a:lnSpc>
                <a:spcPts val="3259"/>
              </a:lnSpc>
              <a:buFont typeface="Arial"/>
              <a:buChar char="⚬"/>
            </a:pPr>
            <a:r>
              <a:rPr lang="en-US" sz="2834">
                <a:solidFill>
                  <a:srgbClr val="FFFFFF"/>
                </a:solidFill>
                <a:latin typeface="Poppins"/>
                <a:ea typeface="Poppins"/>
                <a:cs typeface="Poppins"/>
                <a:sym typeface="Poppins"/>
              </a:rPr>
              <a:t>Regularly update model with new data.</a:t>
            </a:r>
          </a:p>
          <a:p>
            <a:pPr algn="just" marL="1224036" indent="-408012" lvl="2">
              <a:lnSpc>
                <a:spcPts val="3259"/>
              </a:lnSpc>
              <a:buFont typeface="Arial"/>
              <a:buChar char="⚬"/>
            </a:pPr>
            <a:r>
              <a:rPr lang="en-US" sz="2834">
                <a:solidFill>
                  <a:srgbClr val="FFFFFF"/>
                </a:solidFill>
                <a:latin typeface="Poppins"/>
                <a:ea typeface="Poppins"/>
                <a:cs typeface="Poppins"/>
                <a:sym typeface="Poppins"/>
              </a:rPr>
              <a:t>Incorporate time-series analysis for emerging trends.</a:t>
            </a:r>
          </a:p>
          <a:p>
            <a:pPr algn="just">
              <a:lnSpc>
                <a:spcPts val="325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BF5EA4"/>
        </a:solidFill>
      </p:bgPr>
    </p:bg>
    <p:spTree>
      <p:nvGrpSpPr>
        <p:cNvPr id="1" name=""/>
        <p:cNvGrpSpPr/>
        <p:nvPr/>
      </p:nvGrpSpPr>
      <p:grpSpPr>
        <a:xfrm>
          <a:off x="0" y="0"/>
          <a:ext cx="0" cy="0"/>
          <a:chOff x="0" y="0"/>
          <a:chExt cx="0" cy="0"/>
        </a:xfrm>
      </p:grpSpPr>
      <p:sp>
        <p:nvSpPr>
          <p:cNvPr name="TextBox 2" id="2"/>
          <p:cNvSpPr txBox="true"/>
          <p:nvPr/>
        </p:nvSpPr>
        <p:spPr>
          <a:xfrm rot="0">
            <a:off x="3989264" y="1508137"/>
            <a:ext cx="10063116" cy="1383832"/>
          </a:xfrm>
          <a:prstGeom prst="rect">
            <a:avLst/>
          </a:prstGeom>
        </p:spPr>
        <p:txBody>
          <a:bodyPr anchor="t" rtlCol="false" tIns="0" lIns="0" bIns="0" rIns="0">
            <a:spAutoFit/>
          </a:bodyPr>
          <a:lstStyle/>
          <a:p>
            <a:pPr algn="ctr">
              <a:lnSpc>
                <a:spcPts val="9247"/>
              </a:lnSpc>
            </a:pPr>
            <a:r>
              <a:rPr lang="en-US" sz="8723">
                <a:solidFill>
                  <a:srgbClr val="FFFFFF"/>
                </a:solidFill>
                <a:latin typeface="Impact"/>
                <a:ea typeface="Impact"/>
                <a:cs typeface="Impact"/>
                <a:sym typeface="Impact"/>
              </a:rPr>
              <a:t>RESULTS &amp; INSIGHTS</a:t>
            </a:r>
          </a:p>
        </p:txBody>
      </p:sp>
      <p:grpSp>
        <p:nvGrpSpPr>
          <p:cNvPr name="Group 3" id="3"/>
          <p:cNvGrpSpPr/>
          <p:nvPr/>
        </p:nvGrpSpPr>
        <p:grpSpPr>
          <a:xfrm rot="0">
            <a:off x="349009" y="1758800"/>
            <a:ext cx="2271409" cy="6390037"/>
            <a:chOff x="0" y="0"/>
            <a:chExt cx="3028545" cy="8520049"/>
          </a:xfrm>
        </p:grpSpPr>
        <p:grpSp>
          <p:nvGrpSpPr>
            <p:cNvPr name="Group 4" id="4"/>
            <p:cNvGrpSpPr/>
            <p:nvPr/>
          </p:nvGrpSpPr>
          <p:grpSpPr>
            <a:xfrm rot="0">
              <a:off x="0" y="0"/>
              <a:ext cx="3028545" cy="2676374"/>
              <a:chOff x="0" y="0"/>
              <a:chExt cx="984044" cy="869615"/>
            </a:xfrm>
          </p:grpSpPr>
          <p:sp>
            <p:nvSpPr>
              <p:cNvPr name="Freeform 5" id="5"/>
              <p:cNvSpPr/>
              <p:nvPr/>
            </p:nvSpPr>
            <p:spPr>
              <a:xfrm flipH="false" flipV="false" rot="0">
                <a:off x="0" y="0"/>
                <a:ext cx="984044" cy="869615"/>
              </a:xfrm>
              <a:custGeom>
                <a:avLst/>
                <a:gdLst/>
                <a:ahLst/>
                <a:cxnLst/>
                <a:rect r="r" b="b" t="t" l="l"/>
                <a:pathLst>
                  <a:path h="869615" w="984044">
                    <a:moveTo>
                      <a:pt x="0" y="0"/>
                    </a:moveTo>
                    <a:lnTo>
                      <a:pt x="984044" y="0"/>
                    </a:lnTo>
                    <a:lnTo>
                      <a:pt x="984044" y="869615"/>
                    </a:lnTo>
                    <a:lnTo>
                      <a:pt x="0" y="869615"/>
                    </a:lnTo>
                    <a:close/>
                  </a:path>
                </a:pathLst>
              </a:custGeom>
              <a:solidFill>
                <a:srgbClr val="000000">
                  <a:alpha val="0"/>
                </a:srgbClr>
              </a:solidFill>
              <a:ln w="38100" cap="sq">
                <a:solidFill>
                  <a:srgbClr val="FFFFFF"/>
                </a:solidFill>
                <a:prstDash val="solid"/>
                <a:miter/>
              </a:ln>
            </p:spPr>
          </p:sp>
          <p:sp>
            <p:nvSpPr>
              <p:cNvPr name="TextBox 6" id="6"/>
              <p:cNvSpPr txBox="true"/>
              <p:nvPr/>
            </p:nvSpPr>
            <p:spPr>
              <a:xfrm>
                <a:off x="0" y="28575"/>
                <a:ext cx="984044" cy="841040"/>
              </a:xfrm>
              <a:prstGeom prst="rect">
                <a:avLst/>
              </a:prstGeom>
            </p:spPr>
            <p:txBody>
              <a:bodyPr anchor="ctr" rtlCol="false" tIns="50800" lIns="50800" bIns="50800" rIns="50800"/>
              <a:lstStyle/>
              <a:p>
                <a:pPr algn="ctr">
                  <a:lnSpc>
                    <a:spcPts val="2399"/>
                  </a:lnSpc>
                </a:pPr>
              </a:p>
            </p:txBody>
          </p:sp>
        </p:grpSp>
        <p:sp>
          <p:nvSpPr>
            <p:cNvPr name="Freeform 7" id="7"/>
            <p:cNvSpPr/>
            <p:nvPr/>
          </p:nvSpPr>
          <p:spPr>
            <a:xfrm flipH="false" flipV="false" rot="0">
              <a:off x="126660" y="116917"/>
              <a:ext cx="2775225" cy="1848994"/>
            </a:xfrm>
            <a:custGeom>
              <a:avLst/>
              <a:gdLst/>
              <a:ahLst/>
              <a:cxnLst/>
              <a:rect r="r" b="b" t="t" l="l"/>
              <a:pathLst>
                <a:path h="1848994" w="2775225">
                  <a:moveTo>
                    <a:pt x="0" y="0"/>
                  </a:moveTo>
                  <a:lnTo>
                    <a:pt x="2775225" y="0"/>
                  </a:lnTo>
                  <a:lnTo>
                    <a:pt x="2775225" y="1848994"/>
                  </a:lnTo>
                  <a:lnTo>
                    <a:pt x="0" y="1848994"/>
                  </a:lnTo>
                  <a:lnTo>
                    <a:pt x="0" y="0"/>
                  </a:lnTo>
                  <a:close/>
                </a:path>
              </a:pathLst>
            </a:custGeom>
            <a:blipFill>
              <a:blip r:embed="rId2"/>
              <a:stretch>
                <a:fillRect l="0" t="0" r="0" b="0"/>
              </a:stretch>
            </a:blipFill>
          </p:spPr>
        </p:sp>
        <p:sp>
          <p:nvSpPr>
            <p:cNvPr name="Freeform 8" id="8"/>
            <p:cNvSpPr/>
            <p:nvPr/>
          </p:nvSpPr>
          <p:spPr>
            <a:xfrm flipH="false" flipV="false" rot="0">
              <a:off x="126660" y="3073146"/>
              <a:ext cx="2775225" cy="1848994"/>
            </a:xfrm>
            <a:custGeom>
              <a:avLst/>
              <a:gdLst/>
              <a:ahLst/>
              <a:cxnLst/>
              <a:rect r="r" b="b" t="t" l="l"/>
              <a:pathLst>
                <a:path h="1848994" w="2775225">
                  <a:moveTo>
                    <a:pt x="0" y="0"/>
                  </a:moveTo>
                  <a:lnTo>
                    <a:pt x="2775225" y="0"/>
                  </a:lnTo>
                  <a:lnTo>
                    <a:pt x="2775225" y="1848993"/>
                  </a:lnTo>
                  <a:lnTo>
                    <a:pt x="0" y="1848993"/>
                  </a:lnTo>
                  <a:lnTo>
                    <a:pt x="0" y="0"/>
                  </a:lnTo>
                  <a:close/>
                </a:path>
              </a:pathLst>
            </a:custGeom>
            <a:blipFill>
              <a:blip r:embed="rId3"/>
              <a:stretch>
                <a:fillRect l="0" t="0" r="0" b="0"/>
              </a:stretch>
            </a:blipFill>
          </p:spPr>
        </p:sp>
        <p:grpSp>
          <p:nvGrpSpPr>
            <p:cNvPr name="Group 9" id="9"/>
            <p:cNvGrpSpPr/>
            <p:nvPr/>
          </p:nvGrpSpPr>
          <p:grpSpPr>
            <a:xfrm rot="0">
              <a:off x="0" y="2913379"/>
              <a:ext cx="3028545" cy="2676374"/>
              <a:chOff x="0" y="0"/>
              <a:chExt cx="984044" cy="869615"/>
            </a:xfrm>
          </p:grpSpPr>
          <p:sp>
            <p:nvSpPr>
              <p:cNvPr name="Freeform 10" id="10"/>
              <p:cNvSpPr/>
              <p:nvPr/>
            </p:nvSpPr>
            <p:spPr>
              <a:xfrm flipH="false" flipV="false" rot="0">
                <a:off x="0" y="0"/>
                <a:ext cx="984044" cy="869615"/>
              </a:xfrm>
              <a:custGeom>
                <a:avLst/>
                <a:gdLst/>
                <a:ahLst/>
                <a:cxnLst/>
                <a:rect r="r" b="b" t="t" l="l"/>
                <a:pathLst>
                  <a:path h="869615" w="984044">
                    <a:moveTo>
                      <a:pt x="0" y="0"/>
                    </a:moveTo>
                    <a:lnTo>
                      <a:pt x="984044" y="0"/>
                    </a:lnTo>
                    <a:lnTo>
                      <a:pt x="984044" y="869615"/>
                    </a:lnTo>
                    <a:lnTo>
                      <a:pt x="0" y="869615"/>
                    </a:lnTo>
                    <a:close/>
                  </a:path>
                </a:pathLst>
              </a:custGeom>
              <a:solidFill>
                <a:srgbClr val="000000">
                  <a:alpha val="0"/>
                </a:srgbClr>
              </a:solidFill>
              <a:ln w="38100" cap="sq">
                <a:solidFill>
                  <a:srgbClr val="FFFFFF"/>
                </a:solidFill>
                <a:prstDash val="solid"/>
                <a:miter/>
              </a:ln>
            </p:spPr>
          </p:sp>
          <p:sp>
            <p:nvSpPr>
              <p:cNvPr name="TextBox 11" id="11"/>
              <p:cNvSpPr txBox="true"/>
              <p:nvPr/>
            </p:nvSpPr>
            <p:spPr>
              <a:xfrm>
                <a:off x="0" y="28575"/>
                <a:ext cx="984044" cy="841040"/>
              </a:xfrm>
              <a:prstGeom prst="rect">
                <a:avLst/>
              </a:prstGeom>
            </p:spPr>
            <p:txBody>
              <a:bodyPr anchor="ctr" rtlCol="false" tIns="50800" lIns="50800" bIns="50800" rIns="50800"/>
              <a:lstStyle/>
              <a:p>
                <a:pPr algn="ctr">
                  <a:lnSpc>
                    <a:spcPts val="2399"/>
                  </a:lnSpc>
                </a:pPr>
              </a:p>
            </p:txBody>
          </p:sp>
        </p:grpSp>
        <p:sp>
          <p:nvSpPr>
            <p:cNvPr name="TextBox 12" id="12"/>
            <p:cNvSpPr txBox="true"/>
            <p:nvPr/>
          </p:nvSpPr>
          <p:spPr>
            <a:xfrm rot="0">
              <a:off x="224165" y="2069167"/>
              <a:ext cx="2580215" cy="539573"/>
            </a:xfrm>
            <a:prstGeom prst="rect">
              <a:avLst/>
            </a:prstGeom>
          </p:spPr>
          <p:txBody>
            <a:bodyPr anchor="t" rtlCol="false" tIns="0" lIns="0" bIns="0" rIns="0">
              <a:spAutoFit/>
            </a:bodyPr>
            <a:lstStyle/>
            <a:p>
              <a:pPr algn="ctr" marL="0" indent="0" lvl="0">
                <a:lnSpc>
                  <a:spcPts val="1517"/>
                </a:lnSpc>
              </a:pPr>
              <a:r>
                <a:rPr lang="en-US" b="true" sz="1459" strike="noStrike" u="none">
                  <a:solidFill>
                    <a:srgbClr val="FFFFFF"/>
                  </a:solidFill>
                  <a:latin typeface="Poppins Bold"/>
                  <a:ea typeface="Poppins Bold"/>
                  <a:cs typeface="Poppins Bold"/>
                  <a:sym typeface="Poppins Bold"/>
                </a:rPr>
                <a:t>Predicting Disease Outcomes</a:t>
              </a:r>
            </a:p>
          </p:txBody>
        </p:sp>
        <p:sp>
          <p:nvSpPr>
            <p:cNvPr name="TextBox 13" id="13"/>
            <p:cNvSpPr txBox="true"/>
            <p:nvPr/>
          </p:nvSpPr>
          <p:spPr>
            <a:xfrm rot="0">
              <a:off x="224165" y="4981368"/>
              <a:ext cx="2580215" cy="539573"/>
            </a:xfrm>
            <a:prstGeom prst="rect">
              <a:avLst/>
            </a:prstGeom>
          </p:spPr>
          <p:txBody>
            <a:bodyPr anchor="t" rtlCol="false" tIns="0" lIns="0" bIns="0" rIns="0">
              <a:spAutoFit/>
            </a:bodyPr>
            <a:lstStyle/>
            <a:p>
              <a:pPr algn="ctr" marL="0" indent="0" lvl="0">
                <a:lnSpc>
                  <a:spcPts val="1517"/>
                </a:lnSpc>
              </a:pPr>
              <a:r>
                <a:rPr lang="en-US" b="true" sz="1459">
                  <a:solidFill>
                    <a:srgbClr val="FFFFFF"/>
                  </a:solidFill>
                  <a:latin typeface="Poppins Bold"/>
                  <a:ea typeface="Poppins Bold"/>
                  <a:cs typeface="Poppins Bold"/>
                  <a:sym typeface="Poppins Bold"/>
                </a:rPr>
                <a:t>Predictive Tools Maintenance</a:t>
              </a:r>
            </a:p>
          </p:txBody>
        </p:sp>
        <p:sp>
          <p:nvSpPr>
            <p:cNvPr name="Freeform 14" id="14"/>
            <p:cNvSpPr/>
            <p:nvPr/>
          </p:nvSpPr>
          <p:spPr>
            <a:xfrm flipH="false" flipV="false" rot="0">
              <a:off x="126660" y="6003443"/>
              <a:ext cx="2775225" cy="1848994"/>
            </a:xfrm>
            <a:custGeom>
              <a:avLst/>
              <a:gdLst/>
              <a:ahLst/>
              <a:cxnLst/>
              <a:rect r="r" b="b" t="t" l="l"/>
              <a:pathLst>
                <a:path h="1848994" w="2775225">
                  <a:moveTo>
                    <a:pt x="0" y="0"/>
                  </a:moveTo>
                  <a:lnTo>
                    <a:pt x="2775225" y="0"/>
                  </a:lnTo>
                  <a:lnTo>
                    <a:pt x="2775225" y="1848993"/>
                  </a:lnTo>
                  <a:lnTo>
                    <a:pt x="0" y="1848993"/>
                  </a:lnTo>
                  <a:lnTo>
                    <a:pt x="0" y="0"/>
                  </a:lnTo>
                  <a:close/>
                </a:path>
              </a:pathLst>
            </a:custGeom>
            <a:blipFill>
              <a:blip r:embed="rId4"/>
              <a:stretch>
                <a:fillRect l="0" t="-20075" r="0" b="0"/>
              </a:stretch>
            </a:blipFill>
          </p:spPr>
        </p:sp>
        <p:grpSp>
          <p:nvGrpSpPr>
            <p:cNvPr name="Group 15" id="15"/>
            <p:cNvGrpSpPr/>
            <p:nvPr/>
          </p:nvGrpSpPr>
          <p:grpSpPr>
            <a:xfrm rot="0">
              <a:off x="0" y="5843676"/>
              <a:ext cx="3028545" cy="2676374"/>
              <a:chOff x="0" y="0"/>
              <a:chExt cx="984044" cy="869615"/>
            </a:xfrm>
          </p:grpSpPr>
          <p:sp>
            <p:nvSpPr>
              <p:cNvPr name="Freeform 16" id="16"/>
              <p:cNvSpPr/>
              <p:nvPr/>
            </p:nvSpPr>
            <p:spPr>
              <a:xfrm flipH="false" flipV="false" rot="0">
                <a:off x="0" y="0"/>
                <a:ext cx="984044" cy="869615"/>
              </a:xfrm>
              <a:custGeom>
                <a:avLst/>
                <a:gdLst/>
                <a:ahLst/>
                <a:cxnLst/>
                <a:rect r="r" b="b" t="t" l="l"/>
                <a:pathLst>
                  <a:path h="869615" w="984044">
                    <a:moveTo>
                      <a:pt x="0" y="0"/>
                    </a:moveTo>
                    <a:lnTo>
                      <a:pt x="984044" y="0"/>
                    </a:lnTo>
                    <a:lnTo>
                      <a:pt x="984044" y="869615"/>
                    </a:lnTo>
                    <a:lnTo>
                      <a:pt x="0" y="869615"/>
                    </a:lnTo>
                    <a:close/>
                  </a:path>
                </a:pathLst>
              </a:custGeom>
              <a:solidFill>
                <a:srgbClr val="000000">
                  <a:alpha val="0"/>
                </a:srgbClr>
              </a:solidFill>
              <a:ln w="38100" cap="sq">
                <a:solidFill>
                  <a:srgbClr val="FFFFFF"/>
                </a:solidFill>
                <a:prstDash val="solid"/>
                <a:miter/>
              </a:ln>
            </p:spPr>
          </p:sp>
          <p:sp>
            <p:nvSpPr>
              <p:cNvPr name="TextBox 17" id="17"/>
              <p:cNvSpPr txBox="true"/>
              <p:nvPr/>
            </p:nvSpPr>
            <p:spPr>
              <a:xfrm>
                <a:off x="0" y="28575"/>
                <a:ext cx="984044" cy="841040"/>
              </a:xfrm>
              <a:prstGeom prst="rect">
                <a:avLst/>
              </a:prstGeom>
            </p:spPr>
            <p:txBody>
              <a:bodyPr anchor="ctr" rtlCol="false" tIns="50800" lIns="50800" bIns="50800" rIns="50800"/>
              <a:lstStyle/>
              <a:p>
                <a:pPr algn="ctr">
                  <a:lnSpc>
                    <a:spcPts val="2399"/>
                  </a:lnSpc>
                </a:pPr>
              </a:p>
            </p:txBody>
          </p:sp>
        </p:grpSp>
        <p:sp>
          <p:nvSpPr>
            <p:cNvPr name="TextBox 18" id="18"/>
            <p:cNvSpPr txBox="true"/>
            <p:nvPr/>
          </p:nvSpPr>
          <p:spPr>
            <a:xfrm rot="0">
              <a:off x="224165" y="7911664"/>
              <a:ext cx="2580215" cy="539573"/>
            </a:xfrm>
            <a:prstGeom prst="rect">
              <a:avLst/>
            </a:prstGeom>
          </p:spPr>
          <p:txBody>
            <a:bodyPr anchor="t" rtlCol="false" tIns="0" lIns="0" bIns="0" rIns="0">
              <a:spAutoFit/>
            </a:bodyPr>
            <a:lstStyle/>
            <a:p>
              <a:pPr algn="ctr" marL="0" indent="0" lvl="0">
                <a:lnSpc>
                  <a:spcPts val="1517"/>
                </a:lnSpc>
              </a:pPr>
              <a:r>
                <a:rPr lang="en-US" b="true" sz="1459">
                  <a:solidFill>
                    <a:srgbClr val="FFFFFF"/>
                  </a:solidFill>
                  <a:latin typeface="Poppins Bold"/>
                  <a:ea typeface="Poppins Bold"/>
                  <a:cs typeface="Poppins Bold"/>
                  <a:sym typeface="Poppins Bold"/>
                </a:rPr>
                <a:t>Autonomous Vehicles (Hybrid)</a:t>
              </a:r>
            </a:p>
          </p:txBody>
        </p:sp>
      </p:grpSp>
      <p:grpSp>
        <p:nvGrpSpPr>
          <p:cNvPr name="Group 19" id="19"/>
          <p:cNvGrpSpPr/>
          <p:nvPr/>
        </p:nvGrpSpPr>
        <p:grpSpPr>
          <a:xfrm rot="0">
            <a:off x="15107331" y="1758800"/>
            <a:ext cx="2494436" cy="6427345"/>
            <a:chOff x="0" y="0"/>
            <a:chExt cx="3325915" cy="8569793"/>
          </a:xfrm>
        </p:grpSpPr>
        <p:sp>
          <p:nvSpPr>
            <p:cNvPr name="Freeform 20" id="20"/>
            <p:cNvSpPr/>
            <p:nvPr/>
          </p:nvSpPr>
          <p:spPr>
            <a:xfrm flipH="false" flipV="false" rot="0">
              <a:off x="256312" y="118521"/>
              <a:ext cx="2813292" cy="1874356"/>
            </a:xfrm>
            <a:custGeom>
              <a:avLst/>
              <a:gdLst/>
              <a:ahLst/>
              <a:cxnLst/>
              <a:rect r="r" b="b" t="t" l="l"/>
              <a:pathLst>
                <a:path h="1874356" w="2813292">
                  <a:moveTo>
                    <a:pt x="0" y="0"/>
                  </a:moveTo>
                  <a:lnTo>
                    <a:pt x="2813291" y="0"/>
                  </a:lnTo>
                  <a:lnTo>
                    <a:pt x="2813291" y="1874355"/>
                  </a:lnTo>
                  <a:lnTo>
                    <a:pt x="0" y="1874355"/>
                  </a:lnTo>
                  <a:lnTo>
                    <a:pt x="0" y="0"/>
                  </a:lnTo>
                  <a:close/>
                </a:path>
              </a:pathLst>
            </a:custGeom>
            <a:blipFill>
              <a:blip r:embed="rId5"/>
              <a:stretch>
                <a:fillRect l="0" t="-93" r="0" b="-93"/>
              </a:stretch>
            </a:blipFill>
          </p:spPr>
        </p:sp>
        <p:grpSp>
          <p:nvGrpSpPr>
            <p:cNvPr name="Group 21" id="21"/>
            <p:cNvGrpSpPr/>
            <p:nvPr/>
          </p:nvGrpSpPr>
          <p:grpSpPr>
            <a:xfrm rot="0">
              <a:off x="127914" y="0"/>
              <a:ext cx="3070087" cy="2713085"/>
              <a:chOff x="0" y="0"/>
              <a:chExt cx="984044" cy="869615"/>
            </a:xfrm>
          </p:grpSpPr>
          <p:sp>
            <p:nvSpPr>
              <p:cNvPr name="Freeform 22" id="22"/>
              <p:cNvSpPr/>
              <p:nvPr/>
            </p:nvSpPr>
            <p:spPr>
              <a:xfrm flipH="false" flipV="false" rot="0">
                <a:off x="0" y="0"/>
                <a:ext cx="984044" cy="869615"/>
              </a:xfrm>
              <a:custGeom>
                <a:avLst/>
                <a:gdLst/>
                <a:ahLst/>
                <a:cxnLst/>
                <a:rect r="r" b="b" t="t" l="l"/>
                <a:pathLst>
                  <a:path h="869615" w="984044">
                    <a:moveTo>
                      <a:pt x="0" y="0"/>
                    </a:moveTo>
                    <a:lnTo>
                      <a:pt x="984044" y="0"/>
                    </a:lnTo>
                    <a:lnTo>
                      <a:pt x="984044" y="869615"/>
                    </a:lnTo>
                    <a:lnTo>
                      <a:pt x="0" y="869615"/>
                    </a:lnTo>
                    <a:close/>
                  </a:path>
                </a:pathLst>
              </a:custGeom>
              <a:solidFill>
                <a:srgbClr val="000000">
                  <a:alpha val="0"/>
                </a:srgbClr>
              </a:solidFill>
              <a:ln w="38100" cap="sq">
                <a:solidFill>
                  <a:srgbClr val="FFFFFF"/>
                </a:solidFill>
                <a:prstDash val="solid"/>
                <a:miter/>
              </a:ln>
            </p:spPr>
          </p:sp>
          <p:sp>
            <p:nvSpPr>
              <p:cNvPr name="TextBox 23" id="23"/>
              <p:cNvSpPr txBox="true"/>
              <p:nvPr/>
            </p:nvSpPr>
            <p:spPr>
              <a:xfrm>
                <a:off x="0" y="19050"/>
                <a:ext cx="984044" cy="850565"/>
              </a:xfrm>
              <a:prstGeom prst="rect">
                <a:avLst/>
              </a:prstGeom>
            </p:spPr>
            <p:txBody>
              <a:bodyPr anchor="ctr" rtlCol="false" tIns="50800" lIns="50800" bIns="50800" rIns="50800"/>
              <a:lstStyle/>
              <a:p>
                <a:pPr algn="ctr">
                  <a:lnSpc>
                    <a:spcPts val="2400"/>
                  </a:lnSpc>
                </a:pPr>
              </a:p>
            </p:txBody>
          </p:sp>
        </p:grpSp>
        <p:sp>
          <p:nvSpPr>
            <p:cNvPr name="TextBox 24" id="24"/>
            <p:cNvSpPr txBox="true"/>
            <p:nvPr/>
          </p:nvSpPr>
          <p:spPr>
            <a:xfrm rot="0">
              <a:off x="355154" y="2097419"/>
              <a:ext cx="2615607" cy="547105"/>
            </a:xfrm>
            <a:prstGeom prst="rect">
              <a:avLst/>
            </a:prstGeom>
          </p:spPr>
          <p:txBody>
            <a:bodyPr anchor="t" rtlCol="false" tIns="0" lIns="0" bIns="0" rIns="0">
              <a:spAutoFit/>
            </a:bodyPr>
            <a:lstStyle/>
            <a:p>
              <a:pPr algn="ctr" marL="0" indent="0" lvl="0">
                <a:lnSpc>
                  <a:spcPts val="1538"/>
                </a:lnSpc>
                <a:spcBef>
                  <a:spcPct val="0"/>
                </a:spcBef>
              </a:pPr>
              <a:r>
                <a:rPr lang="en-US" b="true" sz="1479" strike="noStrike" u="none">
                  <a:solidFill>
                    <a:srgbClr val="FFFFFF"/>
                  </a:solidFill>
                  <a:latin typeface="Poppins Bold"/>
                  <a:ea typeface="Poppins Bold"/>
                  <a:cs typeface="Poppins Bold"/>
                  <a:sym typeface="Poppins Bold"/>
                </a:rPr>
                <a:t>Algorithmic Securities Trading</a:t>
              </a:r>
            </a:p>
          </p:txBody>
        </p:sp>
        <p:sp>
          <p:nvSpPr>
            <p:cNvPr name="Freeform 25" id="25"/>
            <p:cNvSpPr/>
            <p:nvPr/>
          </p:nvSpPr>
          <p:spPr>
            <a:xfrm flipH="false" flipV="false" rot="0">
              <a:off x="256312" y="3021889"/>
              <a:ext cx="2813292" cy="1874356"/>
            </a:xfrm>
            <a:custGeom>
              <a:avLst/>
              <a:gdLst/>
              <a:ahLst/>
              <a:cxnLst/>
              <a:rect r="r" b="b" t="t" l="l"/>
              <a:pathLst>
                <a:path h="1874356" w="2813292">
                  <a:moveTo>
                    <a:pt x="0" y="0"/>
                  </a:moveTo>
                  <a:lnTo>
                    <a:pt x="2813291" y="0"/>
                  </a:lnTo>
                  <a:lnTo>
                    <a:pt x="2813291" y="1874356"/>
                  </a:lnTo>
                  <a:lnTo>
                    <a:pt x="0" y="1874356"/>
                  </a:lnTo>
                  <a:lnTo>
                    <a:pt x="0" y="0"/>
                  </a:lnTo>
                  <a:close/>
                </a:path>
              </a:pathLst>
            </a:custGeom>
            <a:blipFill>
              <a:blip r:embed="rId6"/>
              <a:stretch>
                <a:fillRect l="0" t="-93" r="0" b="-93"/>
              </a:stretch>
            </a:blipFill>
          </p:spPr>
        </p:sp>
        <p:sp>
          <p:nvSpPr>
            <p:cNvPr name="Freeform 26" id="26"/>
            <p:cNvSpPr/>
            <p:nvPr/>
          </p:nvSpPr>
          <p:spPr>
            <a:xfrm flipH="false" flipV="false" rot="0">
              <a:off x="256312" y="6018667"/>
              <a:ext cx="2813292" cy="1874356"/>
            </a:xfrm>
            <a:custGeom>
              <a:avLst/>
              <a:gdLst/>
              <a:ahLst/>
              <a:cxnLst/>
              <a:rect r="r" b="b" t="t" l="l"/>
              <a:pathLst>
                <a:path h="1874356" w="2813292">
                  <a:moveTo>
                    <a:pt x="0" y="0"/>
                  </a:moveTo>
                  <a:lnTo>
                    <a:pt x="2813291" y="0"/>
                  </a:lnTo>
                  <a:lnTo>
                    <a:pt x="2813291" y="1874356"/>
                  </a:lnTo>
                  <a:lnTo>
                    <a:pt x="0" y="1874356"/>
                  </a:lnTo>
                  <a:lnTo>
                    <a:pt x="0" y="0"/>
                  </a:lnTo>
                  <a:close/>
                </a:path>
              </a:pathLst>
            </a:custGeom>
            <a:blipFill>
              <a:blip r:embed="rId7"/>
              <a:stretch>
                <a:fillRect l="0" t="-37034" r="0" b="-54472"/>
              </a:stretch>
            </a:blipFill>
          </p:spPr>
        </p:sp>
        <p:grpSp>
          <p:nvGrpSpPr>
            <p:cNvPr name="Group 27" id="27"/>
            <p:cNvGrpSpPr/>
            <p:nvPr/>
          </p:nvGrpSpPr>
          <p:grpSpPr>
            <a:xfrm rot="0">
              <a:off x="127914" y="2903369"/>
              <a:ext cx="3070087" cy="2713085"/>
              <a:chOff x="0" y="0"/>
              <a:chExt cx="984044" cy="869615"/>
            </a:xfrm>
          </p:grpSpPr>
          <p:sp>
            <p:nvSpPr>
              <p:cNvPr name="Freeform 28" id="28"/>
              <p:cNvSpPr/>
              <p:nvPr/>
            </p:nvSpPr>
            <p:spPr>
              <a:xfrm flipH="false" flipV="false" rot="0">
                <a:off x="0" y="0"/>
                <a:ext cx="984044" cy="869615"/>
              </a:xfrm>
              <a:custGeom>
                <a:avLst/>
                <a:gdLst/>
                <a:ahLst/>
                <a:cxnLst/>
                <a:rect r="r" b="b" t="t" l="l"/>
                <a:pathLst>
                  <a:path h="869615" w="984044">
                    <a:moveTo>
                      <a:pt x="0" y="0"/>
                    </a:moveTo>
                    <a:lnTo>
                      <a:pt x="984044" y="0"/>
                    </a:lnTo>
                    <a:lnTo>
                      <a:pt x="984044" y="869615"/>
                    </a:lnTo>
                    <a:lnTo>
                      <a:pt x="0" y="869615"/>
                    </a:lnTo>
                    <a:close/>
                  </a:path>
                </a:pathLst>
              </a:custGeom>
              <a:solidFill>
                <a:srgbClr val="000000">
                  <a:alpha val="0"/>
                </a:srgbClr>
              </a:solidFill>
              <a:ln w="38100" cap="sq">
                <a:solidFill>
                  <a:srgbClr val="FFFFFF"/>
                </a:solidFill>
                <a:prstDash val="solid"/>
                <a:miter/>
              </a:ln>
            </p:spPr>
          </p:sp>
          <p:sp>
            <p:nvSpPr>
              <p:cNvPr name="TextBox 29" id="29"/>
              <p:cNvSpPr txBox="true"/>
              <p:nvPr/>
            </p:nvSpPr>
            <p:spPr>
              <a:xfrm>
                <a:off x="0" y="19050"/>
                <a:ext cx="984044" cy="850565"/>
              </a:xfrm>
              <a:prstGeom prst="rect">
                <a:avLst/>
              </a:prstGeom>
            </p:spPr>
            <p:txBody>
              <a:bodyPr anchor="ctr" rtlCol="false" tIns="50800" lIns="50800" bIns="50800" rIns="50800"/>
              <a:lstStyle/>
              <a:p>
                <a:pPr algn="ctr">
                  <a:lnSpc>
                    <a:spcPts val="2400"/>
                  </a:lnSpc>
                </a:pPr>
              </a:p>
            </p:txBody>
          </p:sp>
        </p:grpSp>
        <p:grpSp>
          <p:nvGrpSpPr>
            <p:cNvPr name="Group 30" id="30"/>
            <p:cNvGrpSpPr/>
            <p:nvPr/>
          </p:nvGrpSpPr>
          <p:grpSpPr>
            <a:xfrm rot="0">
              <a:off x="127914" y="5856709"/>
              <a:ext cx="3070087" cy="2713085"/>
              <a:chOff x="0" y="0"/>
              <a:chExt cx="984044" cy="869615"/>
            </a:xfrm>
          </p:grpSpPr>
          <p:sp>
            <p:nvSpPr>
              <p:cNvPr name="Freeform 31" id="31"/>
              <p:cNvSpPr/>
              <p:nvPr/>
            </p:nvSpPr>
            <p:spPr>
              <a:xfrm flipH="false" flipV="false" rot="0">
                <a:off x="0" y="0"/>
                <a:ext cx="984044" cy="869615"/>
              </a:xfrm>
              <a:custGeom>
                <a:avLst/>
                <a:gdLst/>
                <a:ahLst/>
                <a:cxnLst/>
                <a:rect r="r" b="b" t="t" l="l"/>
                <a:pathLst>
                  <a:path h="869615" w="984044">
                    <a:moveTo>
                      <a:pt x="0" y="0"/>
                    </a:moveTo>
                    <a:lnTo>
                      <a:pt x="984044" y="0"/>
                    </a:lnTo>
                    <a:lnTo>
                      <a:pt x="984044" y="869615"/>
                    </a:lnTo>
                    <a:lnTo>
                      <a:pt x="0" y="869615"/>
                    </a:lnTo>
                    <a:close/>
                  </a:path>
                </a:pathLst>
              </a:custGeom>
              <a:solidFill>
                <a:srgbClr val="000000">
                  <a:alpha val="0"/>
                </a:srgbClr>
              </a:solidFill>
              <a:ln w="38100" cap="sq">
                <a:solidFill>
                  <a:srgbClr val="FFFFFF"/>
                </a:solidFill>
                <a:prstDash val="solid"/>
                <a:miter/>
              </a:ln>
            </p:spPr>
          </p:sp>
          <p:sp>
            <p:nvSpPr>
              <p:cNvPr name="TextBox 32" id="32"/>
              <p:cNvSpPr txBox="true"/>
              <p:nvPr/>
            </p:nvSpPr>
            <p:spPr>
              <a:xfrm>
                <a:off x="0" y="19050"/>
                <a:ext cx="984044" cy="850565"/>
              </a:xfrm>
              <a:prstGeom prst="rect">
                <a:avLst/>
              </a:prstGeom>
            </p:spPr>
            <p:txBody>
              <a:bodyPr anchor="ctr" rtlCol="false" tIns="50800" lIns="50800" bIns="50800" rIns="50800"/>
              <a:lstStyle/>
              <a:p>
                <a:pPr algn="ctr">
                  <a:lnSpc>
                    <a:spcPts val="2400"/>
                  </a:lnSpc>
                </a:pPr>
              </a:p>
            </p:txBody>
          </p:sp>
        </p:grpSp>
        <p:sp>
          <p:nvSpPr>
            <p:cNvPr name="TextBox 33" id="33"/>
            <p:cNvSpPr txBox="true"/>
            <p:nvPr/>
          </p:nvSpPr>
          <p:spPr>
            <a:xfrm rot="0">
              <a:off x="598697" y="4915216"/>
              <a:ext cx="2128522" cy="632676"/>
            </a:xfrm>
            <a:prstGeom prst="rect">
              <a:avLst/>
            </a:prstGeom>
          </p:spPr>
          <p:txBody>
            <a:bodyPr anchor="t" rtlCol="false" tIns="0" lIns="0" bIns="0" rIns="0">
              <a:spAutoFit/>
            </a:bodyPr>
            <a:lstStyle/>
            <a:p>
              <a:pPr algn="ctr" marL="0" indent="0" lvl="0">
                <a:lnSpc>
                  <a:spcPts val="1217"/>
                </a:lnSpc>
                <a:spcBef>
                  <a:spcPct val="0"/>
                </a:spcBef>
              </a:pPr>
              <a:r>
                <a:rPr lang="en-US" b="true" sz="1170" strike="noStrike" u="none">
                  <a:solidFill>
                    <a:srgbClr val="FFFFFF"/>
                  </a:solidFill>
                  <a:latin typeface="Poppins Bold"/>
                  <a:ea typeface="Poppins Bold"/>
                  <a:cs typeface="Poppins Bold"/>
                  <a:sym typeface="Poppins Bold"/>
                </a:rPr>
                <a:t>Personalized Recommendations &amp; Cart Management</a:t>
              </a:r>
            </a:p>
          </p:txBody>
        </p:sp>
        <p:sp>
          <p:nvSpPr>
            <p:cNvPr name="TextBox 34" id="34"/>
            <p:cNvSpPr txBox="true"/>
            <p:nvPr/>
          </p:nvSpPr>
          <p:spPr>
            <a:xfrm rot="0">
              <a:off x="0" y="7952933"/>
              <a:ext cx="3325915" cy="547105"/>
            </a:xfrm>
            <a:prstGeom prst="rect">
              <a:avLst/>
            </a:prstGeom>
          </p:spPr>
          <p:txBody>
            <a:bodyPr anchor="t" rtlCol="false" tIns="0" lIns="0" bIns="0" rIns="0">
              <a:spAutoFit/>
            </a:bodyPr>
            <a:lstStyle/>
            <a:p>
              <a:pPr algn="ctr" marL="0" indent="0" lvl="0">
                <a:lnSpc>
                  <a:spcPts val="1538"/>
                </a:lnSpc>
              </a:pPr>
              <a:r>
                <a:rPr lang="en-US" b="true" sz="1479">
                  <a:solidFill>
                    <a:srgbClr val="FFFFFF"/>
                  </a:solidFill>
                  <a:latin typeface="Poppins Bold"/>
                  <a:ea typeface="Poppins Bold"/>
                  <a:cs typeface="Poppins Bold"/>
                  <a:sym typeface="Poppins Bold"/>
                </a:rPr>
                <a:t>Energy Consumption Optimization</a:t>
              </a:r>
            </a:p>
          </p:txBody>
        </p:sp>
      </p:grpSp>
      <p:sp>
        <p:nvSpPr>
          <p:cNvPr name="TextBox 35" id="35"/>
          <p:cNvSpPr txBox="true"/>
          <p:nvPr/>
        </p:nvSpPr>
        <p:spPr>
          <a:xfrm rot="0">
            <a:off x="3737450" y="4011220"/>
            <a:ext cx="10813100" cy="2577898"/>
          </a:xfrm>
          <a:prstGeom prst="rect">
            <a:avLst/>
          </a:prstGeom>
        </p:spPr>
        <p:txBody>
          <a:bodyPr anchor="t" rtlCol="false" tIns="0" lIns="0" bIns="0" rIns="0">
            <a:spAutoFit/>
          </a:bodyPr>
          <a:lstStyle/>
          <a:p>
            <a:pPr algn="ctr" marL="628303" indent="-314152" lvl="1">
              <a:lnSpc>
                <a:spcPts val="3521"/>
              </a:lnSpc>
              <a:buFont typeface="Arial"/>
              <a:buChar char="•"/>
            </a:pPr>
            <a:r>
              <a:rPr lang="en-US" b="true" sz="2910" spc="142">
                <a:solidFill>
                  <a:srgbClr val="FFFFFF"/>
                </a:solidFill>
                <a:latin typeface="Poppins Bold"/>
                <a:ea typeface="Poppins Bold"/>
                <a:cs typeface="Poppins Bold"/>
                <a:sym typeface="Poppins Bold"/>
              </a:rPr>
              <a:t>Cl</a:t>
            </a:r>
            <a:r>
              <a:rPr lang="en-US" b="true" sz="2910" spc="142">
                <a:solidFill>
                  <a:srgbClr val="FFFFFF"/>
                </a:solidFill>
                <a:latin typeface="Poppins Bold"/>
                <a:ea typeface="Poppins Bold"/>
                <a:cs typeface="Poppins Bold"/>
                <a:sym typeface="Poppins Bold"/>
              </a:rPr>
              <a:t>ustering accuracy (internal evaluation metrics like Silhouette Score).</a:t>
            </a:r>
          </a:p>
          <a:p>
            <a:pPr algn="ctr" marL="628303" indent="-314152" lvl="1">
              <a:lnSpc>
                <a:spcPts val="3521"/>
              </a:lnSpc>
              <a:buFont typeface="Arial"/>
              <a:buChar char="•"/>
            </a:pPr>
            <a:r>
              <a:rPr lang="en-US" b="true" sz="2910" spc="142">
                <a:solidFill>
                  <a:srgbClr val="FFFFFF"/>
                </a:solidFill>
                <a:latin typeface="Poppins Bold"/>
                <a:ea typeface="Poppins Bold"/>
                <a:cs typeface="Poppins Bold"/>
                <a:sym typeface="Poppins Bold"/>
              </a:rPr>
              <a:t>Trend discovery rate (new vs. established topics).</a:t>
            </a:r>
          </a:p>
          <a:p>
            <a:pPr algn="ctr" marL="628303" indent="-314152" lvl="1">
              <a:lnSpc>
                <a:spcPts val="3521"/>
              </a:lnSpc>
              <a:buFont typeface="Arial"/>
              <a:buChar char="•"/>
            </a:pPr>
            <a:r>
              <a:rPr lang="en-US" b="true" sz="2910" spc="142">
                <a:solidFill>
                  <a:srgbClr val="FFFFFF"/>
                </a:solidFill>
                <a:latin typeface="Poppins Bold"/>
                <a:ea typeface="Poppins Bold"/>
                <a:cs typeface="Poppins Bold"/>
                <a:sym typeface="Poppins Bold"/>
              </a:rPr>
              <a:t>Sentiment and engagement analysis.</a:t>
            </a:r>
          </a:p>
          <a:p>
            <a:pPr algn="ctr">
              <a:lnSpc>
                <a:spcPts val="2914"/>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61557" y="4138985"/>
            <a:ext cx="7186524" cy="4520286"/>
          </a:xfrm>
          <a:custGeom>
            <a:avLst/>
            <a:gdLst/>
            <a:ahLst/>
            <a:cxnLst/>
            <a:rect r="r" b="b" t="t" l="l"/>
            <a:pathLst>
              <a:path h="4520286" w="7186524">
                <a:moveTo>
                  <a:pt x="0" y="0"/>
                </a:moveTo>
                <a:lnTo>
                  <a:pt x="7186523" y="0"/>
                </a:lnTo>
                <a:lnTo>
                  <a:pt x="7186523" y="4520286"/>
                </a:lnTo>
                <a:lnTo>
                  <a:pt x="0" y="4520286"/>
                </a:lnTo>
                <a:lnTo>
                  <a:pt x="0" y="0"/>
                </a:lnTo>
                <a:close/>
              </a:path>
            </a:pathLst>
          </a:custGeom>
          <a:blipFill>
            <a:blip r:embed="rId3"/>
            <a:stretch>
              <a:fillRect l="0" t="-13286" r="0" b="0"/>
            </a:stretch>
          </a:blipFill>
        </p:spPr>
      </p:sp>
      <p:sp>
        <p:nvSpPr>
          <p:cNvPr name="Freeform 4" id="4"/>
          <p:cNvSpPr/>
          <p:nvPr/>
        </p:nvSpPr>
        <p:spPr>
          <a:xfrm flipH="false" flipV="false" rot="0">
            <a:off x="9797701" y="4138985"/>
            <a:ext cx="6713760" cy="4520286"/>
          </a:xfrm>
          <a:custGeom>
            <a:avLst/>
            <a:gdLst/>
            <a:ahLst/>
            <a:cxnLst/>
            <a:rect r="r" b="b" t="t" l="l"/>
            <a:pathLst>
              <a:path h="4520286" w="6713760">
                <a:moveTo>
                  <a:pt x="0" y="0"/>
                </a:moveTo>
                <a:lnTo>
                  <a:pt x="6713759" y="0"/>
                </a:lnTo>
                <a:lnTo>
                  <a:pt x="6713759" y="4520286"/>
                </a:lnTo>
                <a:lnTo>
                  <a:pt x="0" y="4520286"/>
                </a:lnTo>
                <a:lnTo>
                  <a:pt x="0" y="0"/>
                </a:lnTo>
                <a:close/>
              </a:path>
            </a:pathLst>
          </a:custGeom>
          <a:blipFill>
            <a:blip r:embed="rId4"/>
            <a:stretch>
              <a:fillRect l="0" t="-13016" r="0" b="-5114"/>
            </a:stretch>
          </a:blipFill>
        </p:spPr>
      </p:sp>
      <p:sp>
        <p:nvSpPr>
          <p:cNvPr name="TextBox 5" id="5"/>
          <p:cNvSpPr txBox="true"/>
          <p:nvPr/>
        </p:nvSpPr>
        <p:spPr>
          <a:xfrm rot="0">
            <a:off x="3327581" y="904875"/>
            <a:ext cx="11829752" cy="1127748"/>
          </a:xfrm>
          <a:prstGeom prst="rect">
            <a:avLst/>
          </a:prstGeom>
        </p:spPr>
        <p:txBody>
          <a:bodyPr anchor="t" rtlCol="false" tIns="0" lIns="0" bIns="0" rIns="0">
            <a:spAutoFit/>
          </a:bodyPr>
          <a:lstStyle/>
          <a:p>
            <a:pPr algn="ctr">
              <a:lnSpc>
                <a:spcPts val="9240"/>
              </a:lnSpc>
            </a:pPr>
            <a:r>
              <a:rPr lang="en-US" sz="6600" b="true">
                <a:solidFill>
                  <a:srgbClr val="FFFEFE"/>
                </a:solidFill>
                <a:latin typeface="Canva Sans Bold"/>
                <a:ea typeface="Canva Sans Bold"/>
                <a:cs typeface="Canva Sans Bold"/>
                <a:sym typeface="Canva Sans Bold"/>
              </a:rPr>
              <a:t>visual representation of data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2171595" y="3936782"/>
            <a:ext cx="6635685" cy="4908778"/>
          </a:xfrm>
          <a:custGeom>
            <a:avLst/>
            <a:gdLst/>
            <a:ahLst/>
            <a:cxnLst/>
            <a:rect r="r" b="b" t="t" l="l"/>
            <a:pathLst>
              <a:path h="4908778" w="6635685">
                <a:moveTo>
                  <a:pt x="0" y="0"/>
                </a:moveTo>
                <a:lnTo>
                  <a:pt x="6635685" y="0"/>
                </a:lnTo>
                <a:lnTo>
                  <a:pt x="6635685" y="4908778"/>
                </a:lnTo>
                <a:lnTo>
                  <a:pt x="0" y="4908778"/>
                </a:lnTo>
                <a:lnTo>
                  <a:pt x="0" y="0"/>
                </a:lnTo>
                <a:close/>
              </a:path>
            </a:pathLst>
          </a:custGeom>
          <a:blipFill>
            <a:blip r:embed="rId3"/>
            <a:stretch>
              <a:fillRect l="0" t="-8512" r="0" b="-3708"/>
            </a:stretch>
          </a:blipFill>
        </p:spPr>
      </p:sp>
      <p:sp>
        <p:nvSpPr>
          <p:cNvPr name="Freeform 4" id="4"/>
          <p:cNvSpPr/>
          <p:nvPr/>
        </p:nvSpPr>
        <p:spPr>
          <a:xfrm flipH="false" flipV="false" rot="0">
            <a:off x="9851663" y="3936782"/>
            <a:ext cx="6428360" cy="4830542"/>
          </a:xfrm>
          <a:custGeom>
            <a:avLst/>
            <a:gdLst/>
            <a:ahLst/>
            <a:cxnLst/>
            <a:rect r="r" b="b" t="t" l="l"/>
            <a:pathLst>
              <a:path h="4830542" w="6428360">
                <a:moveTo>
                  <a:pt x="0" y="0"/>
                </a:moveTo>
                <a:lnTo>
                  <a:pt x="6428360" y="0"/>
                </a:lnTo>
                <a:lnTo>
                  <a:pt x="6428360" y="4830543"/>
                </a:lnTo>
                <a:lnTo>
                  <a:pt x="0" y="4830543"/>
                </a:lnTo>
                <a:lnTo>
                  <a:pt x="0" y="0"/>
                </a:lnTo>
                <a:close/>
              </a:path>
            </a:pathLst>
          </a:custGeom>
          <a:blipFill>
            <a:blip r:embed="rId4"/>
            <a:stretch>
              <a:fillRect l="0" t="-8607" r="-1032" b="-2399"/>
            </a:stretch>
          </a:blipFill>
        </p:spPr>
      </p:sp>
      <p:sp>
        <p:nvSpPr>
          <p:cNvPr name="TextBox 5" id="5"/>
          <p:cNvSpPr txBox="true"/>
          <p:nvPr/>
        </p:nvSpPr>
        <p:spPr>
          <a:xfrm rot="0">
            <a:off x="3327581" y="904875"/>
            <a:ext cx="11829752" cy="1127748"/>
          </a:xfrm>
          <a:prstGeom prst="rect">
            <a:avLst/>
          </a:prstGeom>
        </p:spPr>
        <p:txBody>
          <a:bodyPr anchor="t" rtlCol="false" tIns="0" lIns="0" bIns="0" rIns="0">
            <a:spAutoFit/>
          </a:bodyPr>
          <a:lstStyle/>
          <a:p>
            <a:pPr algn="ctr">
              <a:lnSpc>
                <a:spcPts val="9240"/>
              </a:lnSpc>
            </a:pPr>
            <a:r>
              <a:rPr lang="en-US" sz="6600" b="true">
                <a:solidFill>
                  <a:srgbClr val="FFFEFE"/>
                </a:solidFill>
                <a:latin typeface="Canva Sans Bold"/>
                <a:ea typeface="Canva Sans Bold"/>
                <a:cs typeface="Canva Sans Bold"/>
                <a:sym typeface="Canva Sans Bold"/>
              </a:rPr>
              <a:t>visual representation of data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DAGX9QSCois</dc:identifier>
  <dcterms:modified xsi:type="dcterms:W3CDTF">2011-08-01T06:04:30Z</dcterms:modified>
  <cp:revision>1</cp:revision>
  <dc:title>Jubair hossain</dc:title>
</cp:coreProperties>
</file>

<file path=docProps/thumbnail.jpeg>
</file>